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Lst>
  <p:sldSz cx="12192000" cy="6858000"/>
  <p:notesSz cx="6858000" cy="9144000"/>
  <p:embeddedFontLst>
    <p:embeddedFont>
      <p:font typeface="FreightSans Pro Light" panose="02000606030000020004" pitchFamily="50" charset="0"/>
      <p:regular r:id="rId4"/>
      <p:italic r:id="rId5"/>
    </p:embeddedFont>
    <p:embeddedFont>
      <p:font typeface="Calibri Light" panose="020F0302020204030204" pitchFamily="34" charset="0"/>
      <p:regular r:id="rId6"/>
      <p:italic r:id="rId7"/>
    </p:embeddedFont>
    <p:embeddedFont>
      <p:font typeface="Calibri" panose="020F0502020204030204" pitchFamily="34" charset="0"/>
      <p:regular r:id="rId8"/>
      <p:bold r:id="rId9"/>
      <p:italic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2C3"/>
    <a:srgbClr val="0D82ED"/>
    <a:srgbClr val="3B9FC3"/>
    <a:srgbClr val="35C4CB"/>
    <a:srgbClr val="DD3609"/>
    <a:srgbClr val="ED9117"/>
    <a:srgbClr val="B9DA4E"/>
    <a:srgbClr val="41BD85"/>
    <a:srgbClr val="3896B8"/>
    <a:srgbClr val="41BD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1" autoAdjust="0"/>
    <p:restoredTop sz="94660"/>
  </p:normalViewPr>
  <p:slideViewPr>
    <p:cSldViewPr snapToGrid="0">
      <p:cViewPr>
        <p:scale>
          <a:sx n="200" d="100"/>
          <a:sy n="200" d="100"/>
        </p:scale>
        <p:origin x="300" y="-22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133E92B-1EE2-42EA-B901-5DBE2023F60A}" type="datetimeFigureOut">
              <a:rPr lang="en-GB" smtClean="0"/>
              <a:t>31/07/2017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689F910-DF57-4435-A2C3-927069D5065D}" type="slidenum">
              <a:rPr lang="en-GB" smtClean="0"/>
              <a:t>‹#›</a:t>
            </a:fld>
            <a:endParaRPr lang="en-GB" dirty="0"/>
          </a:p>
        </p:txBody>
      </p:sp>
    </p:spTree>
    <p:extLst>
      <p:ext uri="{BB962C8B-B14F-4D97-AF65-F5344CB8AC3E}">
        <p14:creationId xmlns:p14="http://schemas.microsoft.com/office/powerpoint/2010/main" val="3473379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133E92B-1EE2-42EA-B901-5DBE2023F60A}" type="datetimeFigureOut">
              <a:rPr lang="en-GB" smtClean="0"/>
              <a:t>31/07/2017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689F910-DF57-4435-A2C3-927069D5065D}" type="slidenum">
              <a:rPr lang="en-GB" smtClean="0"/>
              <a:t>‹#›</a:t>
            </a:fld>
            <a:endParaRPr lang="en-GB" dirty="0"/>
          </a:p>
        </p:txBody>
      </p:sp>
    </p:spTree>
    <p:extLst>
      <p:ext uri="{BB962C8B-B14F-4D97-AF65-F5344CB8AC3E}">
        <p14:creationId xmlns:p14="http://schemas.microsoft.com/office/powerpoint/2010/main" val="1795433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133E92B-1EE2-42EA-B901-5DBE2023F60A}" type="datetimeFigureOut">
              <a:rPr lang="en-GB" smtClean="0"/>
              <a:t>31/07/2017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689F910-DF57-4435-A2C3-927069D5065D}" type="slidenum">
              <a:rPr lang="en-GB" smtClean="0"/>
              <a:t>‹#›</a:t>
            </a:fld>
            <a:endParaRPr lang="en-GB" dirty="0"/>
          </a:p>
        </p:txBody>
      </p:sp>
    </p:spTree>
    <p:extLst>
      <p:ext uri="{BB962C8B-B14F-4D97-AF65-F5344CB8AC3E}">
        <p14:creationId xmlns:p14="http://schemas.microsoft.com/office/powerpoint/2010/main" val="2587335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133E92B-1EE2-42EA-B901-5DBE2023F60A}" type="datetimeFigureOut">
              <a:rPr lang="en-GB" smtClean="0"/>
              <a:t>31/07/2017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689F910-DF57-4435-A2C3-927069D5065D}" type="slidenum">
              <a:rPr lang="en-GB" smtClean="0"/>
              <a:t>‹#›</a:t>
            </a:fld>
            <a:endParaRPr lang="en-GB" dirty="0"/>
          </a:p>
        </p:txBody>
      </p:sp>
    </p:spTree>
    <p:extLst>
      <p:ext uri="{BB962C8B-B14F-4D97-AF65-F5344CB8AC3E}">
        <p14:creationId xmlns:p14="http://schemas.microsoft.com/office/powerpoint/2010/main" val="2147941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33E92B-1EE2-42EA-B901-5DBE2023F60A}" type="datetimeFigureOut">
              <a:rPr lang="en-GB" smtClean="0"/>
              <a:t>31/07/2017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689F910-DF57-4435-A2C3-927069D5065D}" type="slidenum">
              <a:rPr lang="en-GB" smtClean="0"/>
              <a:t>‹#›</a:t>
            </a:fld>
            <a:endParaRPr lang="en-GB" dirty="0"/>
          </a:p>
        </p:txBody>
      </p:sp>
    </p:spTree>
    <p:extLst>
      <p:ext uri="{BB962C8B-B14F-4D97-AF65-F5344CB8AC3E}">
        <p14:creationId xmlns:p14="http://schemas.microsoft.com/office/powerpoint/2010/main" val="2662837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133E92B-1EE2-42EA-B901-5DBE2023F60A}" type="datetimeFigureOut">
              <a:rPr lang="en-GB" smtClean="0"/>
              <a:t>31/07/2017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689F910-DF57-4435-A2C3-927069D5065D}" type="slidenum">
              <a:rPr lang="en-GB" smtClean="0"/>
              <a:t>‹#›</a:t>
            </a:fld>
            <a:endParaRPr lang="en-GB" dirty="0"/>
          </a:p>
        </p:txBody>
      </p:sp>
    </p:spTree>
    <p:extLst>
      <p:ext uri="{BB962C8B-B14F-4D97-AF65-F5344CB8AC3E}">
        <p14:creationId xmlns:p14="http://schemas.microsoft.com/office/powerpoint/2010/main" val="419303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133E92B-1EE2-42EA-B901-5DBE2023F60A}" type="datetimeFigureOut">
              <a:rPr lang="en-GB" smtClean="0"/>
              <a:t>31/07/2017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689F910-DF57-4435-A2C3-927069D5065D}" type="slidenum">
              <a:rPr lang="en-GB" smtClean="0"/>
              <a:t>‹#›</a:t>
            </a:fld>
            <a:endParaRPr lang="en-GB" dirty="0"/>
          </a:p>
        </p:txBody>
      </p:sp>
    </p:spTree>
    <p:extLst>
      <p:ext uri="{BB962C8B-B14F-4D97-AF65-F5344CB8AC3E}">
        <p14:creationId xmlns:p14="http://schemas.microsoft.com/office/powerpoint/2010/main" val="1246495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133E92B-1EE2-42EA-B901-5DBE2023F60A}" type="datetimeFigureOut">
              <a:rPr lang="en-GB" smtClean="0"/>
              <a:t>31/07/2017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689F910-DF57-4435-A2C3-927069D5065D}" type="slidenum">
              <a:rPr lang="en-GB" smtClean="0"/>
              <a:t>‹#›</a:t>
            </a:fld>
            <a:endParaRPr lang="en-GB" dirty="0"/>
          </a:p>
        </p:txBody>
      </p:sp>
    </p:spTree>
    <p:extLst>
      <p:ext uri="{BB962C8B-B14F-4D97-AF65-F5344CB8AC3E}">
        <p14:creationId xmlns:p14="http://schemas.microsoft.com/office/powerpoint/2010/main" val="2419981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3E92B-1EE2-42EA-B901-5DBE2023F60A}" type="datetimeFigureOut">
              <a:rPr lang="en-GB" smtClean="0"/>
              <a:t>31/07/2017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689F910-DF57-4435-A2C3-927069D5065D}" type="slidenum">
              <a:rPr lang="en-GB" smtClean="0"/>
              <a:t>‹#›</a:t>
            </a:fld>
            <a:endParaRPr lang="en-GB" dirty="0"/>
          </a:p>
        </p:txBody>
      </p:sp>
    </p:spTree>
    <p:extLst>
      <p:ext uri="{BB962C8B-B14F-4D97-AF65-F5344CB8AC3E}">
        <p14:creationId xmlns:p14="http://schemas.microsoft.com/office/powerpoint/2010/main" val="260564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33E92B-1EE2-42EA-B901-5DBE2023F60A}" type="datetimeFigureOut">
              <a:rPr lang="en-GB" smtClean="0"/>
              <a:t>31/07/2017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689F910-DF57-4435-A2C3-927069D5065D}" type="slidenum">
              <a:rPr lang="en-GB" smtClean="0"/>
              <a:t>‹#›</a:t>
            </a:fld>
            <a:endParaRPr lang="en-GB" dirty="0"/>
          </a:p>
        </p:txBody>
      </p:sp>
    </p:spTree>
    <p:extLst>
      <p:ext uri="{BB962C8B-B14F-4D97-AF65-F5344CB8AC3E}">
        <p14:creationId xmlns:p14="http://schemas.microsoft.com/office/powerpoint/2010/main" val="3723298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33E92B-1EE2-42EA-B901-5DBE2023F60A}" type="datetimeFigureOut">
              <a:rPr lang="en-GB" smtClean="0"/>
              <a:t>31/07/2017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689F910-DF57-4435-A2C3-927069D5065D}" type="slidenum">
              <a:rPr lang="en-GB" smtClean="0"/>
              <a:t>‹#›</a:t>
            </a:fld>
            <a:endParaRPr lang="en-GB" dirty="0"/>
          </a:p>
        </p:txBody>
      </p:sp>
    </p:spTree>
    <p:extLst>
      <p:ext uri="{BB962C8B-B14F-4D97-AF65-F5344CB8AC3E}">
        <p14:creationId xmlns:p14="http://schemas.microsoft.com/office/powerpoint/2010/main" val="3566514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3E92B-1EE2-42EA-B901-5DBE2023F60A}" type="datetimeFigureOut">
              <a:rPr lang="en-GB" smtClean="0"/>
              <a:t>31/07/2017</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9F910-DF57-4435-A2C3-927069D5065D}" type="slidenum">
              <a:rPr lang="en-GB" smtClean="0"/>
              <a:t>‹#›</a:t>
            </a:fld>
            <a:endParaRPr lang="en-GB" dirty="0"/>
          </a:p>
        </p:txBody>
      </p:sp>
    </p:spTree>
    <p:extLst>
      <p:ext uri="{BB962C8B-B14F-4D97-AF65-F5344CB8AC3E}">
        <p14:creationId xmlns:p14="http://schemas.microsoft.com/office/powerpoint/2010/main" val="2225676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rymyschool.com/blog/topic/gdpr" TargetMode="Externa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hyperlink" Target="https://www.trymyschool.com/gdpr-guide-for-schools" TargetMode="External"/><Relationship Id="rId5" Type="http://schemas.openxmlformats.org/officeDocument/2006/relationships/image" Target="../media/image1.png"/><Relationship Id="rId4" Type="http://schemas.openxmlformats.org/officeDocument/2006/relationships/hyperlink" Target="https://www.trymyschool.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trymyschool.com/" TargetMode="External"/><Relationship Id="rId7" Type="http://schemas.openxmlformats.org/officeDocument/2006/relationships/image" Target="../media/image2.jpeg"/><Relationship Id="rId2" Type="http://schemas.openxmlformats.org/officeDocument/2006/relationships/hyperlink" Target="https://www.trymyschool.com/blog/topic/gdpr" TargetMode="External"/><Relationship Id="rId1" Type="http://schemas.openxmlformats.org/officeDocument/2006/relationships/slideLayout" Target="../slideLayouts/slideLayout1.xml"/><Relationship Id="rId6" Type="http://schemas.openxmlformats.org/officeDocument/2006/relationships/hyperlink" Target="https://ico.org.uk/media/1624219/preparing-for-the-gdpr-12-steps.pdf" TargetMode="External"/><Relationship Id="rId5" Type="http://schemas.openxmlformats.org/officeDocument/2006/relationships/hyperlink" Target="https://www.trymyschool.com/gdpr-guide-for-schools"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a:hlinkClick r:id="rId2" action="ppaction://hlinksldjump"/>
          </p:cNvPr>
          <p:cNvSpPr/>
          <p:nvPr/>
        </p:nvSpPr>
        <p:spPr>
          <a:xfrm>
            <a:off x="7500083" y="2520067"/>
            <a:ext cx="460259" cy="460259"/>
          </a:xfrm>
          <a:prstGeom prst="ellipse">
            <a:avLst/>
          </a:prstGeom>
          <a:solidFill>
            <a:srgbClr val="EEB5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000" dirty="0">
                <a:latin typeface="FreightSans Pro Light" panose="02000606030000020004" pitchFamily="50" charset="0"/>
              </a:rPr>
              <a:t>more &gt;</a:t>
            </a:r>
          </a:p>
        </p:txBody>
      </p:sp>
      <p:sp>
        <p:nvSpPr>
          <p:cNvPr id="26" name="Rectangle: Rounded Corners 25">
            <a:hlinkClick r:id="rId3"/>
          </p:cNvPr>
          <p:cNvSpPr/>
          <p:nvPr/>
        </p:nvSpPr>
        <p:spPr>
          <a:xfrm>
            <a:off x="11049796" y="6610840"/>
            <a:ext cx="959844" cy="201336"/>
          </a:xfrm>
          <a:prstGeom prst="roundRect">
            <a:avLst>
              <a:gd name="adj" fmla="val 5000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GB" sz="800" dirty="0">
                <a:solidFill>
                  <a:schemeClr val="bg1">
                    <a:lumMod val="65000"/>
                  </a:schemeClr>
                </a:solidFill>
                <a:latin typeface="+mj-lt"/>
              </a:rPr>
              <a:t>GDPR blog</a:t>
            </a:r>
          </a:p>
        </p:txBody>
      </p:sp>
      <p:grpSp>
        <p:nvGrpSpPr>
          <p:cNvPr id="33" name="Group 32"/>
          <p:cNvGrpSpPr/>
          <p:nvPr/>
        </p:nvGrpSpPr>
        <p:grpSpPr>
          <a:xfrm>
            <a:off x="277787" y="2241173"/>
            <a:ext cx="11731853" cy="3052318"/>
            <a:chOff x="277787" y="2241173"/>
            <a:chExt cx="11731853" cy="3052318"/>
          </a:xfrm>
        </p:grpSpPr>
        <p:grpSp>
          <p:nvGrpSpPr>
            <p:cNvPr id="2" name="Group 1"/>
            <p:cNvGrpSpPr/>
            <p:nvPr/>
          </p:nvGrpSpPr>
          <p:grpSpPr>
            <a:xfrm>
              <a:off x="277787" y="2241173"/>
              <a:ext cx="1489379" cy="2713764"/>
              <a:chOff x="277787" y="2241173"/>
              <a:chExt cx="1489379" cy="2713764"/>
            </a:xfrm>
          </p:grpSpPr>
          <p:sp>
            <p:nvSpPr>
              <p:cNvPr id="6" name="Oval 5"/>
              <p:cNvSpPr/>
              <p:nvPr/>
            </p:nvSpPr>
            <p:spPr>
              <a:xfrm>
                <a:off x="311174" y="2241173"/>
                <a:ext cx="1348839" cy="1348839"/>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latin typeface="FreightSans Pro Light" panose="02000606030000020004" pitchFamily="50" charset="0"/>
                  </a:rPr>
                  <a:t>The</a:t>
                </a:r>
              </a:p>
              <a:p>
                <a:pPr algn="ctr"/>
                <a:r>
                  <a:rPr lang="en-GB" sz="1200" dirty="0">
                    <a:latin typeface="FreightSans Pro Light" panose="02000606030000020004" pitchFamily="50" charset="0"/>
                  </a:rPr>
                  <a:t>Timeframe</a:t>
                </a:r>
              </a:p>
            </p:txBody>
          </p:sp>
          <p:sp>
            <p:nvSpPr>
              <p:cNvPr id="7" name="TextBox 6"/>
              <p:cNvSpPr txBox="1"/>
              <p:nvPr/>
            </p:nvSpPr>
            <p:spPr>
              <a:xfrm>
                <a:off x="277787" y="3846941"/>
                <a:ext cx="1489379" cy="1107996"/>
              </a:xfrm>
              <a:prstGeom prst="rect">
                <a:avLst/>
              </a:prstGeom>
              <a:noFill/>
            </p:spPr>
            <p:txBody>
              <a:bodyPr wrap="square" rtlCol="0">
                <a:spAutoFit/>
              </a:bodyPr>
              <a:lstStyle/>
              <a:p>
                <a:pPr algn="ctr"/>
                <a:r>
                  <a:rPr lang="en-GB" sz="1100" dirty="0">
                    <a:latin typeface="FreightSans Pro Light" panose="02000606030000020004" pitchFamily="50" charset="0"/>
                  </a:rPr>
                  <a:t>GDPR becomes law on</a:t>
                </a:r>
              </a:p>
              <a:p>
                <a:pPr algn="ctr"/>
                <a:r>
                  <a:rPr lang="en-GB" sz="1100" dirty="0">
                    <a:latin typeface="FreightSans Pro Light" panose="02000606030000020004" pitchFamily="50" charset="0"/>
                  </a:rPr>
                  <a:t>25th May 2018</a:t>
                </a:r>
              </a:p>
              <a:p>
                <a:pPr algn="ctr"/>
                <a:endParaRPr lang="en-GB" sz="1100" dirty="0">
                  <a:latin typeface="FreightSans Pro Light" panose="02000606030000020004" pitchFamily="50" charset="0"/>
                </a:endParaRPr>
              </a:p>
              <a:p>
                <a:pPr algn="ctr"/>
                <a:r>
                  <a:rPr lang="en-GB" sz="1100" dirty="0">
                    <a:latin typeface="FreightSans Pro Light" panose="02000606030000020004" pitchFamily="50" charset="0"/>
                  </a:rPr>
                  <a:t>It comprises of:</a:t>
                </a:r>
              </a:p>
              <a:p>
                <a:pPr algn="ctr"/>
                <a:r>
                  <a:rPr lang="en-GB" sz="1100" dirty="0">
                    <a:latin typeface="FreightSans Pro Light" panose="02000606030000020004" pitchFamily="50" charset="0"/>
                  </a:rPr>
                  <a:t>99 ‘articles’</a:t>
                </a:r>
              </a:p>
              <a:p>
                <a:pPr algn="ctr"/>
                <a:r>
                  <a:rPr lang="en-GB" sz="1100" dirty="0">
                    <a:latin typeface="FreightSans Pro Light" panose="02000606030000020004" pitchFamily="50" charset="0"/>
                  </a:rPr>
                  <a:t>173 ‘recitals’ </a:t>
                </a:r>
              </a:p>
            </p:txBody>
          </p:sp>
        </p:grpSp>
        <p:grpSp>
          <p:nvGrpSpPr>
            <p:cNvPr id="23" name="Group 22"/>
            <p:cNvGrpSpPr/>
            <p:nvPr/>
          </p:nvGrpSpPr>
          <p:grpSpPr>
            <a:xfrm>
              <a:off x="1769620" y="2241173"/>
              <a:ext cx="1730155" cy="3052318"/>
              <a:chOff x="1769620" y="2241173"/>
              <a:chExt cx="1730155" cy="3052318"/>
            </a:xfrm>
          </p:grpSpPr>
          <p:sp>
            <p:nvSpPr>
              <p:cNvPr id="8" name="Oval 7"/>
              <p:cNvSpPr/>
              <p:nvPr/>
            </p:nvSpPr>
            <p:spPr>
              <a:xfrm>
                <a:off x="1997329" y="2241173"/>
                <a:ext cx="1348839" cy="134883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latin typeface="FreightSans Pro Light" panose="02000606030000020004" pitchFamily="50" charset="0"/>
                  </a:rPr>
                  <a:t>Effects personal data of all EU citizens</a:t>
                </a:r>
              </a:p>
            </p:txBody>
          </p:sp>
          <p:sp>
            <p:nvSpPr>
              <p:cNvPr id="9" name="TextBox 8"/>
              <p:cNvSpPr txBox="1"/>
              <p:nvPr/>
            </p:nvSpPr>
            <p:spPr>
              <a:xfrm>
                <a:off x="1769620" y="3846941"/>
                <a:ext cx="1730155" cy="1446550"/>
              </a:xfrm>
              <a:prstGeom prst="rect">
                <a:avLst/>
              </a:prstGeom>
              <a:noFill/>
            </p:spPr>
            <p:txBody>
              <a:bodyPr wrap="square" rtlCol="0">
                <a:spAutoFit/>
              </a:bodyPr>
              <a:lstStyle/>
              <a:p>
                <a:r>
                  <a:rPr lang="en-GB" sz="1100" dirty="0">
                    <a:latin typeface="FreightSans Pro Light" panose="02000606030000020004" pitchFamily="50" charset="0"/>
                  </a:rPr>
                  <a:t>Replaces existing data protection laws in every </a:t>
                </a:r>
              </a:p>
              <a:p>
                <a:r>
                  <a:rPr lang="en-GB" sz="1100" dirty="0">
                    <a:latin typeface="FreightSans Pro Light" panose="02000606030000020004" pitchFamily="50" charset="0"/>
                  </a:rPr>
                  <a:t>EU country with one harmonious regulation.</a:t>
                </a:r>
              </a:p>
              <a:p>
                <a:endParaRPr lang="en-GB" sz="1100" dirty="0">
                  <a:latin typeface="FreightSans Pro Light" panose="02000606030000020004" pitchFamily="50" charset="0"/>
                </a:endParaRPr>
              </a:p>
              <a:p>
                <a:r>
                  <a:rPr lang="en-GB" sz="1100" dirty="0">
                    <a:latin typeface="FreightSans Pro Light" panose="02000606030000020004" pitchFamily="50" charset="0"/>
                  </a:rPr>
                  <a:t>Applies to </a:t>
                </a:r>
                <a:r>
                  <a:rPr lang="en-GB" sz="1100" b="1" dirty="0">
                    <a:latin typeface="FreightSans Pro Light" panose="02000606030000020004" pitchFamily="50" charset="0"/>
                  </a:rPr>
                  <a:t>any</a:t>
                </a:r>
                <a:r>
                  <a:rPr lang="en-GB" sz="1100" dirty="0">
                    <a:latin typeface="FreightSans Pro Light" panose="02000606030000020004" pitchFamily="50" charset="0"/>
                  </a:rPr>
                  <a:t> organisation in the world that processes EU citizens personal data.</a:t>
                </a:r>
              </a:p>
            </p:txBody>
          </p:sp>
        </p:grpSp>
        <p:grpSp>
          <p:nvGrpSpPr>
            <p:cNvPr id="24" name="Group 23"/>
            <p:cNvGrpSpPr/>
            <p:nvPr/>
          </p:nvGrpSpPr>
          <p:grpSpPr>
            <a:xfrm>
              <a:off x="3444084" y="2241173"/>
              <a:ext cx="1810467" cy="2544487"/>
              <a:chOff x="3444084" y="2241173"/>
              <a:chExt cx="1810467" cy="2544487"/>
            </a:xfrm>
          </p:grpSpPr>
          <p:sp>
            <p:nvSpPr>
              <p:cNvPr id="10" name="Oval 9"/>
              <p:cNvSpPr/>
              <p:nvPr/>
            </p:nvSpPr>
            <p:spPr>
              <a:xfrm>
                <a:off x="3683484" y="2241173"/>
                <a:ext cx="1348839" cy="13488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latin typeface="FreightSans Pro Light" panose="02000606030000020004" pitchFamily="50" charset="0"/>
                  </a:rPr>
                  <a:t>Ramifications of non compliance</a:t>
                </a:r>
              </a:p>
            </p:txBody>
          </p:sp>
          <p:sp>
            <p:nvSpPr>
              <p:cNvPr id="11" name="TextBox 10"/>
              <p:cNvSpPr txBox="1"/>
              <p:nvPr/>
            </p:nvSpPr>
            <p:spPr>
              <a:xfrm>
                <a:off x="3444084" y="3846941"/>
                <a:ext cx="1810467" cy="938719"/>
              </a:xfrm>
              <a:prstGeom prst="rect">
                <a:avLst/>
              </a:prstGeom>
              <a:noFill/>
            </p:spPr>
            <p:txBody>
              <a:bodyPr wrap="square" rIns="72000" rtlCol="0">
                <a:spAutoFit/>
              </a:bodyPr>
              <a:lstStyle/>
              <a:p>
                <a:r>
                  <a:rPr lang="en-GB" sz="1100" dirty="0">
                    <a:latin typeface="FreightSans Pro Light" panose="02000606030000020004" pitchFamily="50" charset="0"/>
                  </a:rPr>
                  <a:t>Fines up to €20 million or 4% of annual revenue.</a:t>
                </a:r>
              </a:p>
              <a:p>
                <a:endParaRPr lang="en-GB" sz="1100" dirty="0">
                  <a:latin typeface="FreightSans Pro Light" panose="02000606030000020004" pitchFamily="50" charset="0"/>
                </a:endParaRPr>
              </a:p>
              <a:p>
                <a:r>
                  <a:rPr lang="en-GB" sz="1100" dirty="0">
                    <a:latin typeface="FreightSans Pro Light" panose="02000606030000020004" pitchFamily="50" charset="0"/>
                  </a:rPr>
                  <a:t>Enforcement will be pro-active though fines are a last resort.</a:t>
                </a:r>
              </a:p>
            </p:txBody>
          </p:sp>
        </p:grpSp>
        <p:grpSp>
          <p:nvGrpSpPr>
            <p:cNvPr id="32" name="Group 31"/>
            <p:cNvGrpSpPr/>
            <p:nvPr/>
          </p:nvGrpSpPr>
          <p:grpSpPr>
            <a:xfrm>
              <a:off x="10310798" y="2241173"/>
              <a:ext cx="1698842" cy="2713764"/>
              <a:chOff x="10310798" y="2241173"/>
              <a:chExt cx="1698842" cy="2713764"/>
            </a:xfrm>
          </p:grpSpPr>
          <p:sp>
            <p:nvSpPr>
              <p:cNvPr id="12" name="Oval 11"/>
              <p:cNvSpPr/>
              <p:nvPr/>
            </p:nvSpPr>
            <p:spPr>
              <a:xfrm>
                <a:off x="10428103" y="2241173"/>
                <a:ext cx="1348839" cy="134883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latin typeface="FreightSans Pro Light" panose="02000606030000020004" pitchFamily="50" charset="0"/>
                  </a:rPr>
                  <a:t>NEW Appointment</a:t>
                </a:r>
              </a:p>
              <a:p>
                <a:pPr algn="ctr"/>
                <a:r>
                  <a:rPr lang="en-GB" sz="1200" dirty="0">
                    <a:latin typeface="FreightSans Pro Light" panose="02000606030000020004" pitchFamily="50" charset="0"/>
                  </a:rPr>
                  <a:t>Data Protection Officer</a:t>
                </a:r>
              </a:p>
            </p:txBody>
          </p:sp>
          <p:sp>
            <p:nvSpPr>
              <p:cNvPr id="13" name="TextBox 12"/>
              <p:cNvSpPr txBox="1"/>
              <p:nvPr/>
            </p:nvSpPr>
            <p:spPr>
              <a:xfrm>
                <a:off x="10310798" y="3846941"/>
                <a:ext cx="1698842" cy="1107996"/>
              </a:xfrm>
              <a:prstGeom prst="rect">
                <a:avLst/>
              </a:prstGeom>
              <a:noFill/>
            </p:spPr>
            <p:txBody>
              <a:bodyPr wrap="square" rtlCol="0">
                <a:spAutoFit/>
              </a:bodyPr>
              <a:lstStyle/>
              <a:p>
                <a:r>
                  <a:rPr lang="en-GB" sz="1100" dirty="0">
                    <a:latin typeface="FreightSans Pro Light" panose="02000606030000020004" pitchFamily="50" charset="0"/>
                  </a:rPr>
                  <a:t>Requirement to appoint a Data Protection Officer.</a:t>
                </a:r>
              </a:p>
              <a:p>
                <a:endParaRPr lang="en-GB" sz="1100" dirty="0">
                  <a:latin typeface="FreightSans Pro Light" panose="02000606030000020004" pitchFamily="50" charset="0"/>
                </a:endParaRPr>
              </a:p>
              <a:p>
                <a:r>
                  <a:rPr lang="en-GB" sz="1100" dirty="0">
                    <a:latin typeface="FreightSans Pro Light" panose="02000606030000020004" pitchFamily="50" charset="0"/>
                  </a:rPr>
                  <a:t>DPO duties can be given to an existing member of staff or contracted in.</a:t>
                </a:r>
              </a:p>
            </p:txBody>
          </p:sp>
        </p:grpSp>
        <p:grpSp>
          <p:nvGrpSpPr>
            <p:cNvPr id="27" name="Group 26"/>
            <p:cNvGrpSpPr/>
            <p:nvPr/>
          </p:nvGrpSpPr>
          <p:grpSpPr>
            <a:xfrm>
              <a:off x="6951153" y="2241173"/>
              <a:ext cx="1665948" cy="3052318"/>
              <a:chOff x="6951153" y="2241173"/>
              <a:chExt cx="1665948" cy="3052318"/>
            </a:xfrm>
          </p:grpSpPr>
          <p:sp>
            <p:nvSpPr>
              <p:cNvPr id="14" name="Oval 13"/>
              <p:cNvSpPr/>
              <p:nvPr/>
            </p:nvSpPr>
            <p:spPr>
              <a:xfrm>
                <a:off x="7055794" y="2241173"/>
                <a:ext cx="1348839" cy="1348839"/>
              </a:xfrm>
              <a:prstGeom prst="ellipse">
                <a:avLst/>
              </a:prstGeom>
              <a:solidFill>
                <a:srgbClr val="EEB5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latin typeface="FreightSans Pro Light" panose="02000606030000020004" pitchFamily="50" charset="0"/>
                  </a:rPr>
                  <a:t>Starting point:</a:t>
                </a:r>
              </a:p>
              <a:p>
                <a:pPr algn="ctr"/>
                <a:r>
                  <a:rPr lang="en-GB" sz="1200" dirty="0">
                    <a:latin typeface="FreightSans Pro Light" panose="02000606030000020004" pitchFamily="50" charset="0"/>
                  </a:rPr>
                  <a:t>Review, audit &amp; report</a:t>
                </a:r>
              </a:p>
            </p:txBody>
          </p:sp>
          <p:sp>
            <p:nvSpPr>
              <p:cNvPr id="17" name="TextBox 16"/>
              <p:cNvSpPr txBox="1"/>
              <p:nvPr/>
            </p:nvSpPr>
            <p:spPr>
              <a:xfrm>
                <a:off x="6951153" y="3846941"/>
                <a:ext cx="1665948" cy="1446550"/>
              </a:xfrm>
              <a:prstGeom prst="rect">
                <a:avLst/>
              </a:prstGeom>
              <a:noFill/>
            </p:spPr>
            <p:txBody>
              <a:bodyPr wrap="square" rtlCol="0">
                <a:spAutoFit/>
              </a:bodyPr>
              <a:lstStyle/>
              <a:p>
                <a:r>
                  <a:rPr lang="en-GB" sz="1100" dirty="0">
                    <a:latin typeface="FreightSans Pro Light" panose="02000606030000020004" pitchFamily="50" charset="0"/>
                  </a:rPr>
                  <a:t>Start by understanding the scope of work required.</a:t>
                </a:r>
              </a:p>
              <a:p>
                <a:endParaRPr lang="en-GB" sz="1100" dirty="0">
                  <a:latin typeface="FreightSans Pro Light" panose="02000606030000020004" pitchFamily="50" charset="0"/>
                </a:endParaRPr>
              </a:p>
              <a:p>
                <a:r>
                  <a:rPr lang="en-GB" sz="1100" dirty="0">
                    <a:latin typeface="FreightSans Pro Light" panose="02000606030000020004" pitchFamily="50" charset="0"/>
                  </a:rPr>
                  <a:t>It could be weeks or months depending on the size of your school and how advanced your data management is.</a:t>
                </a:r>
              </a:p>
            </p:txBody>
          </p:sp>
        </p:grpSp>
        <p:grpSp>
          <p:nvGrpSpPr>
            <p:cNvPr id="28" name="Group 27"/>
            <p:cNvGrpSpPr/>
            <p:nvPr/>
          </p:nvGrpSpPr>
          <p:grpSpPr>
            <a:xfrm>
              <a:off x="8718528" y="2241173"/>
              <a:ext cx="1665948" cy="2544487"/>
              <a:chOff x="8718528" y="2241173"/>
              <a:chExt cx="1665948" cy="2544487"/>
            </a:xfrm>
          </p:grpSpPr>
          <p:sp>
            <p:nvSpPr>
              <p:cNvPr id="15" name="Oval 14"/>
              <p:cNvSpPr/>
              <p:nvPr/>
            </p:nvSpPr>
            <p:spPr>
              <a:xfrm>
                <a:off x="8741949" y="2241173"/>
                <a:ext cx="1348839" cy="134883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latin typeface="FreightSans Pro Light" panose="02000606030000020004" pitchFamily="50" charset="0"/>
                  </a:rPr>
                  <a:t>Plan &amp; provision for resources and time </a:t>
                </a:r>
              </a:p>
            </p:txBody>
          </p:sp>
          <p:sp>
            <p:nvSpPr>
              <p:cNvPr id="18" name="TextBox 17"/>
              <p:cNvSpPr txBox="1"/>
              <p:nvPr/>
            </p:nvSpPr>
            <p:spPr>
              <a:xfrm>
                <a:off x="8718528" y="3846941"/>
                <a:ext cx="1665948" cy="938719"/>
              </a:xfrm>
              <a:prstGeom prst="rect">
                <a:avLst/>
              </a:prstGeom>
              <a:noFill/>
            </p:spPr>
            <p:txBody>
              <a:bodyPr wrap="square" rtlCol="0">
                <a:spAutoFit/>
              </a:bodyPr>
              <a:lstStyle/>
              <a:p>
                <a:r>
                  <a:rPr lang="en-GB" sz="1100" dirty="0">
                    <a:latin typeface="FreightSans Pro Light" panose="02000606030000020004" pitchFamily="50" charset="0"/>
                  </a:rPr>
                  <a:t>With a review or audit, develop a plan and adequate resources to reach full compliance before May 2018.</a:t>
                </a:r>
              </a:p>
            </p:txBody>
          </p:sp>
        </p:grpSp>
        <p:grpSp>
          <p:nvGrpSpPr>
            <p:cNvPr id="25" name="Group 24"/>
            <p:cNvGrpSpPr/>
            <p:nvPr/>
          </p:nvGrpSpPr>
          <p:grpSpPr>
            <a:xfrm>
              <a:off x="5279719" y="2241173"/>
              <a:ext cx="1665948" cy="2713764"/>
              <a:chOff x="5279719" y="2241173"/>
              <a:chExt cx="1665948" cy="2713764"/>
            </a:xfrm>
          </p:grpSpPr>
          <p:sp>
            <p:nvSpPr>
              <p:cNvPr id="16" name="Oval 15"/>
              <p:cNvSpPr/>
              <p:nvPr/>
            </p:nvSpPr>
            <p:spPr>
              <a:xfrm>
                <a:off x="5369639" y="2241173"/>
                <a:ext cx="1348839" cy="13488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latin typeface="FreightSans Pro Light" panose="02000606030000020004" pitchFamily="50" charset="0"/>
                  </a:rPr>
                  <a:t>Appoint a GDPR</a:t>
                </a:r>
              </a:p>
              <a:p>
                <a:pPr algn="ctr"/>
                <a:r>
                  <a:rPr lang="en-GB" sz="1200" dirty="0">
                    <a:latin typeface="FreightSans Pro Light" panose="02000606030000020004" pitchFamily="50" charset="0"/>
                  </a:rPr>
                  <a:t>Champion</a:t>
                </a:r>
              </a:p>
            </p:txBody>
          </p:sp>
          <p:sp>
            <p:nvSpPr>
              <p:cNvPr id="19" name="TextBox 18"/>
              <p:cNvSpPr txBox="1"/>
              <p:nvPr/>
            </p:nvSpPr>
            <p:spPr>
              <a:xfrm>
                <a:off x="5279719" y="3846941"/>
                <a:ext cx="1665948" cy="1107996"/>
              </a:xfrm>
              <a:prstGeom prst="rect">
                <a:avLst/>
              </a:prstGeom>
              <a:noFill/>
            </p:spPr>
            <p:txBody>
              <a:bodyPr wrap="square" rtlCol="0">
                <a:spAutoFit/>
              </a:bodyPr>
              <a:lstStyle/>
              <a:p>
                <a:r>
                  <a:rPr lang="en-GB" sz="1100" dirty="0">
                    <a:latin typeface="FreightSans Pro Light" panose="02000606030000020004" pitchFamily="50" charset="0"/>
                  </a:rPr>
                  <a:t>Appoint someone to lead the project and understand what the GDPR is.</a:t>
                </a:r>
              </a:p>
              <a:p>
                <a:endParaRPr lang="en-GB" sz="1100" dirty="0">
                  <a:latin typeface="FreightSans Pro Light" panose="02000606030000020004" pitchFamily="50" charset="0"/>
                </a:endParaRPr>
              </a:p>
              <a:p>
                <a:r>
                  <a:rPr lang="en-GB" sz="1100" dirty="0">
                    <a:latin typeface="FreightSans Pro Light" panose="02000606030000020004" pitchFamily="50" charset="0"/>
                  </a:rPr>
                  <a:t>Do not underestimate the time commitment.</a:t>
                </a:r>
              </a:p>
            </p:txBody>
          </p:sp>
        </p:grpSp>
      </p:grpSp>
      <p:sp>
        <p:nvSpPr>
          <p:cNvPr id="20" name="TextBox 19"/>
          <p:cNvSpPr txBox="1"/>
          <p:nvPr/>
        </p:nvSpPr>
        <p:spPr>
          <a:xfrm>
            <a:off x="1730708" y="527553"/>
            <a:ext cx="8178402" cy="1138773"/>
          </a:xfrm>
          <a:prstGeom prst="rect">
            <a:avLst/>
          </a:prstGeom>
          <a:noFill/>
        </p:spPr>
        <p:txBody>
          <a:bodyPr wrap="square" rtlCol="0">
            <a:spAutoFit/>
          </a:bodyPr>
          <a:lstStyle/>
          <a:p>
            <a:pPr algn="ctr"/>
            <a:r>
              <a:rPr lang="en-GB" sz="4000" dirty="0">
                <a:latin typeface="FreightSans Pro Light" panose="02000606030000020004" pitchFamily="50" charset="0"/>
              </a:rPr>
              <a:t>General Data Protection Regulation</a:t>
            </a:r>
          </a:p>
          <a:p>
            <a:pPr algn="ctr"/>
            <a:r>
              <a:rPr lang="en-GB" sz="2800" dirty="0">
                <a:latin typeface="FreightSans Pro Light" panose="02000606030000020004" pitchFamily="50" charset="0"/>
              </a:rPr>
              <a:t>What your school leadership needs to know</a:t>
            </a:r>
          </a:p>
        </p:txBody>
      </p:sp>
      <p:grpSp>
        <p:nvGrpSpPr>
          <p:cNvPr id="22" name="Group 21"/>
          <p:cNvGrpSpPr/>
          <p:nvPr/>
        </p:nvGrpSpPr>
        <p:grpSpPr>
          <a:xfrm>
            <a:off x="4501081" y="6390235"/>
            <a:ext cx="2662823" cy="279017"/>
            <a:chOff x="4099105" y="6354030"/>
            <a:chExt cx="2662823" cy="279017"/>
          </a:xfrm>
        </p:grpSpPr>
        <p:pic>
          <p:nvPicPr>
            <p:cNvPr id="5" name="Pictur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3721" y="6354030"/>
              <a:ext cx="1238207" cy="279017"/>
            </a:xfrm>
            <a:prstGeom prst="rect">
              <a:avLst/>
            </a:prstGeom>
          </p:spPr>
        </p:pic>
        <p:sp>
          <p:nvSpPr>
            <p:cNvPr id="21" name="TextBox 20"/>
            <p:cNvSpPr txBox="1"/>
            <p:nvPr/>
          </p:nvSpPr>
          <p:spPr>
            <a:xfrm>
              <a:off x="4099105" y="6369099"/>
              <a:ext cx="1337657" cy="261610"/>
            </a:xfrm>
            <a:prstGeom prst="rect">
              <a:avLst/>
            </a:prstGeom>
            <a:noFill/>
          </p:spPr>
          <p:txBody>
            <a:bodyPr wrap="square" rtlCol="0">
              <a:spAutoFit/>
            </a:bodyPr>
            <a:lstStyle/>
            <a:p>
              <a:pPr algn="r"/>
              <a:r>
                <a:rPr lang="en-GB" sz="1100" dirty="0">
                  <a:latin typeface="FreightSans Pro Light" panose="02000606030000020004" pitchFamily="50" charset="0"/>
                </a:rPr>
                <a:t>Brought to you by</a:t>
              </a:r>
              <a:endParaRPr lang="en-GB" sz="900" dirty="0">
                <a:latin typeface="FreightSans Pro Light" panose="02000606030000020004" pitchFamily="50" charset="0"/>
              </a:endParaRPr>
            </a:p>
          </p:txBody>
        </p:sp>
      </p:grpSp>
      <p:sp>
        <p:nvSpPr>
          <p:cNvPr id="3" name="Rectangle: Rounded Corners 2">
            <a:hlinkClick r:id="rId6"/>
          </p:cNvPr>
          <p:cNvSpPr/>
          <p:nvPr/>
        </p:nvSpPr>
        <p:spPr>
          <a:xfrm>
            <a:off x="11049795" y="6404823"/>
            <a:ext cx="1046955" cy="201336"/>
          </a:xfrm>
          <a:prstGeom prst="roundRect">
            <a:avLst>
              <a:gd name="adj" fmla="val 5000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GB" sz="800" dirty="0">
                <a:solidFill>
                  <a:schemeClr val="bg1">
                    <a:lumMod val="65000"/>
                  </a:schemeClr>
                </a:solidFill>
                <a:latin typeface="+mj-lt"/>
              </a:rPr>
              <a:t>GDPR updates</a:t>
            </a:r>
          </a:p>
        </p:txBody>
      </p:sp>
      <p:sp>
        <p:nvSpPr>
          <p:cNvPr id="30" name="Rectangle 29"/>
          <p:cNvSpPr/>
          <p:nvPr/>
        </p:nvSpPr>
        <p:spPr>
          <a:xfrm>
            <a:off x="9189245" y="5800107"/>
            <a:ext cx="707700" cy="523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Shape 50"/>
          <p:cNvSpPr/>
          <p:nvPr/>
        </p:nvSpPr>
        <p:spPr>
          <a:xfrm>
            <a:off x="11194254" y="6466911"/>
            <a:ext cx="111745" cy="76105"/>
          </a:xfrm>
          <a:custGeom>
            <a:avLst/>
            <a:gdLst>
              <a:gd name="connsiteX0" fmla="*/ 611943 w 638176"/>
              <a:gd name="connsiteY0" fmla="*/ 104469 h 434635"/>
              <a:gd name="connsiteX1" fmla="*/ 318327 w 638176"/>
              <a:gd name="connsiteY1" fmla="*/ 346147 h 434635"/>
              <a:gd name="connsiteX2" fmla="*/ 315419 w 638176"/>
              <a:gd name="connsiteY2" fmla="*/ 349631 h 434635"/>
              <a:gd name="connsiteX3" fmla="*/ 27678 w 638176"/>
              <a:gd name="connsiteY3" fmla="*/ 109557 h 434635"/>
              <a:gd name="connsiteX4" fmla="*/ 27678 w 638176"/>
              <a:gd name="connsiteY4" fmla="*/ 407456 h 434635"/>
              <a:gd name="connsiteX5" fmla="*/ 611943 w 638176"/>
              <a:gd name="connsiteY5" fmla="*/ 407457 h 434635"/>
              <a:gd name="connsiteX6" fmla="*/ 54335 w 638176"/>
              <a:gd name="connsiteY6" fmla="*/ 31325 h 434635"/>
              <a:gd name="connsiteX7" fmla="*/ 315094 w 638176"/>
              <a:gd name="connsiteY7" fmla="*/ 248888 h 434635"/>
              <a:gd name="connsiteX8" fmla="*/ 579411 w 638176"/>
              <a:gd name="connsiteY8" fmla="*/ 31325 h 434635"/>
              <a:gd name="connsiteX9" fmla="*/ 0 w 638176"/>
              <a:gd name="connsiteY9" fmla="*/ 0 h 434635"/>
              <a:gd name="connsiteX10" fmla="*/ 638176 w 638176"/>
              <a:gd name="connsiteY10" fmla="*/ 0 h 434635"/>
              <a:gd name="connsiteX11" fmla="*/ 638176 w 638176"/>
              <a:gd name="connsiteY11" fmla="*/ 434635 h 434635"/>
              <a:gd name="connsiteX12" fmla="*/ 0 w 638176"/>
              <a:gd name="connsiteY12" fmla="*/ 434635 h 434635"/>
              <a:gd name="connsiteX0" fmla="*/ 611943 w 638176"/>
              <a:gd name="connsiteY0" fmla="*/ 104469 h 434635"/>
              <a:gd name="connsiteX1" fmla="*/ 318327 w 638176"/>
              <a:gd name="connsiteY1" fmla="*/ 346147 h 434635"/>
              <a:gd name="connsiteX2" fmla="*/ 315419 w 638176"/>
              <a:gd name="connsiteY2" fmla="*/ 349631 h 434635"/>
              <a:gd name="connsiteX3" fmla="*/ 25297 w 638176"/>
              <a:gd name="connsiteY3" fmla="*/ 40501 h 434635"/>
              <a:gd name="connsiteX4" fmla="*/ 27678 w 638176"/>
              <a:gd name="connsiteY4" fmla="*/ 407456 h 434635"/>
              <a:gd name="connsiteX5" fmla="*/ 611943 w 638176"/>
              <a:gd name="connsiteY5" fmla="*/ 407457 h 434635"/>
              <a:gd name="connsiteX6" fmla="*/ 611943 w 638176"/>
              <a:gd name="connsiteY6" fmla="*/ 104469 h 434635"/>
              <a:gd name="connsiteX7" fmla="*/ 54335 w 638176"/>
              <a:gd name="connsiteY7" fmla="*/ 31325 h 434635"/>
              <a:gd name="connsiteX8" fmla="*/ 315094 w 638176"/>
              <a:gd name="connsiteY8" fmla="*/ 248888 h 434635"/>
              <a:gd name="connsiteX9" fmla="*/ 579411 w 638176"/>
              <a:gd name="connsiteY9" fmla="*/ 31325 h 434635"/>
              <a:gd name="connsiteX10" fmla="*/ 54335 w 638176"/>
              <a:gd name="connsiteY10" fmla="*/ 31325 h 434635"/>
              <a:gd name="connsiteX11" fmla="*/ 0 w 638176"/>
              <a:gd name="connsiteY11" fmla="*/ 0 h 434635"/>
              <a:gd name="connsiteX12" fmla="*/ 638176 w 638176"/>
              <a:gd name="connsiteY12" fmla="*/ 0 h 434635"/>
              <a:gd name="connsiteX13" fmla="*/ 638176 w 638176"/>
              <a:gd name="connsiteY13" fmla="*/ 434635 h 434635"/>
              <a:gd name="connsiteX14" fmla="*/ 0 w 638176"/>
              <a:gd name="connsiteY14" fmla="*/ 434635 h 434635"/>
              <a:gd name="connsiteX15" fmla="*/ 0 w 638176"/>
              <a:gd name="connsiteY15" fmla="*/ 0 h 434635"/>
              <a:gd name="connsiteX0" fmla="*/ 611943 w 638176"/>
              <a:gd name="connsiteY0" fmla="*/ 104469 h 434635"/>
              <a:gd name="connsiteX1" fmla="*/ 318327 w 638176"/>
              <a:gd name="connsiteY1" fmla="*/ 346147 h 434635"/>
              <a:gd name="connsiteX2" fmla="*/ 315419 w 638176"/>
              <a:gd name="connsiteY2" fmla="*/ 285337 h 434635"/>
              <a:gd name="connsiteX3" fmla="*/ 25297 w 638176"/>
              <a:gd name="connsiteY3" fmla="*/ 40501 h 434635"/>
              <a:gd name="connsiteX4" fmla="*/ 27678 w 638176"/>
              <a:gd name="connsiteY4" fmla="*/ 407456 h 434635"/>
              <a:gd name="connsiteX5" fmla="*/ 611943 w 638176"/>
              <a:gd name="connsiteY5" fmla="*/ 407457 h 434635"/>
              <a:gd name="connsiteX6" fmla="*/ 611943 w 638176"/>
              <a:gd name="connsiteY6" fmla="*/ 104469 h 434635"/>
              <a:gd name="connsiteX7" fmla="*/ 54335 w 638176"/>
              <a:gd name="connsiteY7" fmla="*/ 31325 h 434635"/>
              <a:gd name="connsiteX8" fmla="*/ 315094 w 638176"/>
              <a:gd name="connsiteY8" fmla="*/ 248888 h 434635"/>
              <a:gd name="connsiteX9" fmla="*/ 579411 w 638176"/>
              <a:gd name="connsiteY9" fmla="*/ 31325 h 434635"/>
              <a:gd name="connsiteX10" fmla="*/ 54335 w 638176"/>
              <a:gd name="connsiteY10" fmla="*/ 31325 h 434635"/>
              <a:gd name="connsiteX11" fmla="*/ 0 w 638176"/>
              <a:gd name="connsiteY11" fmla="*/ 0 h 434635"/>
              <a:gd name="connsiteX12" fmla="*/ 638176 w 638176"/>
              <a:gd name="connsiteY12" fmla="*/ 0 h 434635"/>
              <a:gd name="connsiteX13" fmla="*/ 638176 w 638176"/>
              <a:gd name="connsiteY13" fmla="*/ 434635 h 434635"/>
              <a:gd name="connsiteX14" fmla="*/ 0 w 638176"/>
              <a:gd name="connsiteY14" fmla="*/ 434635 h 434635"/>
              <a:gd name="connsiteX15" fmla="*/ 0 w 638176"/>
              <a:gd name="connsiteY15" fmla="*/ 0 h 434635"/>
              <a:gd name="connsiteX0" fmla="*/ 611943 w 638176"/>
              <a:gd name="connsiteY0" fmla="*/ 104469 h 434635"/>
              <a:gd name="connsiteX1" fmla="*/ 318327 w 638176"/>
              <a:gd name="connsiteY1" fmla="*/ 286615 h 434635"/>
              <a:gd name="connsiteX2" fmla="*/ 315419 w 638176"/>
              <a:gd name="connsiteY2" fmla="*/ 285337 h 434635"/>
              <a:gd name="connsiteX3" fmla="*/ 25297 w 638176"/>
              <a:gd name="connsiteY3" fmla="*/ 40501 h 434635"/>
              <a:gd name="connsiteX4" fmla="*/ 27678 w 638176"/>
              <a:gd name="connsiteY4" fmla="*/ 407456 h 434635"/>
              <a:gd name="connsiteX5" fmla="*/ 611943 w 638176"/>
              <a:gd name="connsiteY5" fmla="*/ 407457 h 434635"/>
              <a:gd name="connsiteX6" fmla="*/ 611943 w 638176"/>
              <a:gd name="connsiteY6" fmla="*/ 104469 h 434635"/>
              <a:gd name="connsiteX7" fmla="*/ 54335 w 638176"/>
              <a:gd name="connsiteY7" fmla="*/ 31325 h 434635"/>
              <a:gd name="connsiteX8" fmla="*/ 315094 w 638176"/>
              <a:gd name="connsiteY8" fmla="*/ 248888 h 434635"/>
              <a:gd name="connsiteX9" fmla="*/ 579411 w 638176"/>
              <a:gd name="connsiteY9" fmla="*/ 31325 h 434635"/>
              <a:gd name="connsiteX10" fmla="*/ 54335 w 638176"/>
              <a:gd name="connsiteY10" fmla="*/ 31325 h 434635"/>
              <a:gd name="connsiteX11" fmla="*/ 0 w 638176"/>
              <a:gd name="connsiteY11" fmla="*/ 0 h 434635"/>
              <a:gd name="connsiteX12" fmla="*/ 638176 w 638176"/>
              <a:gd name="connsiteY12" fmla="*/ 0 h 434635"/>
              <a:gd name="connsiteX13" fmla="*/ 638176 w 638176"/>
              <a:gd name="connsiteY13" fmla="*/ 434635 h 434635"/>
              <a:gd name="connsiteX14" fmla="*/ 0 w 638176"/>
              <a:gd name="connsiteY14" fmla="*/ 434635 h 434635"/>
              <a:gd name="connsiteX15" fmla="*/ 0 w 638176"/>
              <a:gd name="connsiteY15" fmla="*/ 0 h 434635"/>
              <a:gd name="connsiteX0" fmla="*/ 611943 w 638176"/>
              <a:gd name="connsiteY0" fmla="*/ 42556 h 434635"/>
              <a:gd name="connsiteX1" fmla="*/ 318327 w 638176"/>
              <a:gd name="connsiteY1" fmla="*/ 286615 h 434635"/>
              <a:gd name="connsiteX2" fmla="*/ 315419 w 638176"/>
              <a:gd name="connsiteY2" fmla="*/ 285337 h 434635"/>
              <a:gd name="connsiteX3" fmla="*/ 25297 w 638176"/>
              <a:gd name="connsiteY3" fmla="*/ 40501 h 434635"/>
              <a:gd name="connsiteX4" fmla="*/ 27678 w 638176"/>
              <a:gd name="connsiteY4" fmla="*/ 407456 h 434635"/>
              <a:gd name="connsiteX5" fmla="*/ 611943 w 638176"/>
              <a:gd name="connsiteY5" fmla="*/ 407457 h 434635"/>
              <a:gd name="connsiteX6" fmla="*/ 611943 w 638176"/>
              <a:gd name="connsiteY6" fmla="*/ 42556 h 434635"/>
              <a:gd name="connsiteX7" fmla="*/ 54335 w 638176"/>
              <a:gd name="connsiteY7" fmla="*/ 31325 h 434635"/>
              <a:gd name="connsiteX8" fmla="*/ 315094 w 638176"/>
              <a:gd name="connsiteY8" fmla="*/ 248888 h 434635"/>
              <a:gd name="connsiteX9" fmla="*/ 579411 w 638176"/>
              <a:gd name="connsiteY9" fmla="*/ 31325 h 434635"/>
              <a:gd name="connsiteX10" fmla="*/ 54335 w 638176"/>
              <a:gd name="connsiteY10" fmla="*/ 31325 h 434635"/>
              <a:gd name="connsiteX11" fmla="*/ 0 w 638176"/>
              <a:gd name="connsiteY11" fmla="*/ 0 h 434635"/>
              <a:gd name="connsiteX12" fmla="*/ 638176 w 638176"/>
              <a:gd name="connsiteY12" fmla="*/ 0 h 434635"/>
              <a:gd name="connsiteX13" fmla="*/ 638176 w 638176"/>
              <a:gd name="connsiteY13" fmla="*/ 434635 h 434635"/>
              <a:gd name="connsiteX14" fmla="*/ 0 w 638176"/>
              <a:gd name="connsiteY14" fmla="*/ 434635 h 434635"/>
              <a:gd name="connsiteX15" fmla="*/ 0 w 638176"/>
              <a:gd name="connsiteY15" fmla="*/ 0 h 4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8176" h="434635">
                <a:moveTo>
                  <a:pt x="611943" y="42556"/>
                </a:moveTo>
                <a:lnTo>
                  <a:pt x="318327" y="286615"/>
                </a:lnTo>
                <a:lnTo>
                  <a:pt x="315419" y="285337"/>
                </a:lnTo>
                <a:lnTo>
                  <a:pt x="25297" y="40501"/>
                </a:lnTo>
                <a:cubicBezTo>
                  <a:pt x="26091" y="162819"/>
                  <a:pt x="26884" y="285138"/>
                  <a:pt x="27678" y="407456"/>
                </a:cubicBezTo>
                <a:lnTo>
                  <a:pt x="611943" y="407457"/>
                </a:lnTo>
                <a:lnTo>
                  <a:pt x="611943" y="42556"/>
                </a:lnTo>
                <a:close/>
                <a:moveTo>
                  <a:pt x="54335" y="31325"/>
                </a:moveTo>
                <a:lnTo>
                  <a:pt x="315094" y="248888"/>
                </a:lnTo>
                <a:lnTo>
                  <a:pt x="579411" y="31325"/>
                </a:lnTo>
                <a:lnTo>
                  <a:pt x="54335" y="31325"/>
                </a:lnTo>
                <a:close/>
                <a:moveTo>
                  <a:pt x="0" y="0"/>
                </a:moveTo>
                <a:lnTo>
                  <a:pt x="638176" y="0"/>
                </a:lnTo>
                <a:lnTo>
                  <a:pt x="638176" y="434635"/>
                </a:lnTo>
                <a:lnTo>
                  <a:pt x="0" y="434635"/>
                </a:lnTo>
                <a:lnTo>
                  <a:pt x="0" y="0"/>
                </a:lnTo>
                <a:close/>
              </a:path>
            </a:pathLst>
          </a:cu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11206954" y="6647801"/>
            <a:ext cx="104456" cy="133104"/>
            <a:chOff x="10277039" y="5662740"/>
            <a:chExt cx="320971" cy="409001"/>
          </a:xfrm>
        </p:grpSpPr>
        <p:sp>
          <p:nvSpPr>
            <p:cNvPr id="43" name="Freeform: Shape 42"/>
            <p:cNvSpPr/>
            <p:nvPr/>
          </p:nvSpPr>
          <p:spPr>
            <a:xfrm>
              <a:off x="10327482" y="5698504"/>
              <a:ext cx="270528" cy="373237"/>
            </a:xfrm>
            <a:custGeom>
              <a:avLst/>
              <a:gdLst>
                <a:gd name="connsiteX0" fmla="*/ 260536 w 270529"/>
                <a:gd name="connsiteY0" fmla="*/ 0 h 373238"/>
                <a:gd name="connsiteX1" fmla="*/ 270529 w 270529"/>
                <a:gd name="connsiteY1" fmla="*/ 0 h 373238"/>
                <a:gd name="connsiteX2" fmla="*/ 270529 w 270529"/>
                <a:gd name="connsiteY2" fmla="*/ 373238 h 373238"/>
                <a:gd name="connsiteX3" fmla="*/ 0 w 270529"/>
                <a:gd name="connsiteY3" fmla="*/ 373238 h 373238"/>
                <a:gd name="connsiteX4" fmla="*/ 0 w 270529"/>
                <a:gd name="connsiteY4" fmla="*/ 362153 h 373238"/>
                <a:gd name="connsiteX5" fmla="*/ 260536 w 270529"/>
                <a:gd name="connsiteY5" fmla="*/ 362153 h 37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529" h="373238">
                  <a:moveTo>
                    <a:pt x="260536" y="0"/>
                  </a:moveTo>
                  <a:lnTo>
                    <a:pt x="270529" y="0"/>
                  </a:lnTo>
                  <a:lnTo>
                    <a:pt x="270529" y="373238"/>
                  </a:lnTo>
                  <a:lnTo>
                    <a:pt x="0" y="373238"/>
                  </a:lnTo>
                  <a:lnTo>
                    <a:pt x="0" y="362153"/>
                  </a:lnTo>
                  <a:lnTo>
                    <a:pt x="260536" y="362153"/>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Shape 51"/>
            <p:cNvSpPr/>
            <p:nvPr/>
          </p:nvSpPr>
          <p:spPr>
            <a:xfrm flipV="1">
              <a:off x="10314185" y="5709442"/>
              <a:ext cx="198001" cy="269314"/>
            </a:xfrm>
            <a:custGeom>
              <a:avLst/>
              <a:gdLst>
                <a:gd name="connsiteX0" fmla="*/ 0 w 198000"/>
                <a:gd name="connsiteY0" fmla="*/ 14400 h 269313"/>
                <a:gd name="connsiteX1" fmla="*/ 198000 w 198000"/>
                <a:gd name="connsiteY1" fmla="*/ 14400 h 269313"/>
                <a:gd name="connsiteX2" fmla="*/ 198000 w 198000"/>
                <a:gd name="connsiteY2" fmla="*/ 0 h 269313"/>
                <a:gd name="connsiteX3" fmla="*/ 0 w 198000"/>
                <a:gd name="connsiteY3" fmla="*/ 0 h 269313"/>
                <a:gd name="connsiteX4" fmla="*/ 0 w 198000"/>
                <a:gd name="connsiteY4" fmla="*/ 65985 h 269313"/>
                <a:gd name="connsiteX5" fmla="*/ 198000 w 198000"/>
                <a:gd name="connsiteY5" fmla="*/ 65985 h 269313"/>
                <a:gd name="connsiteX6" fmla="*/ 198000 w 198000"/>
                <a:gd name="connsiteY6" fmla="*/ 51585 h 269313"/>
                <a:gd name="connsiteX7" fmla="*/ 0 w 198000"/>
                <a:gd name="connsiteY7" fmla="*/ 51585 h 269313"/>
                <a:gd name="connsiteX8" fmla="*/ 0 w 198000"/>
                <a:gd name="connsiteY8" fmla="*/ 117570 h 269313"/>
                <a:gd name="connsiteX9" fmla="*/ 198000 w 198000"/>
                <a:gd name="connsiteY9" fmla="*/ 117570 h 269313"/>
                <a:gd name="connsiteX10" fmla="*/ 198000 w 198000"/>
                <a:gd name="connsiteY10" fmla="*/ 103170 h 269313"/>
                <a:gd name="connsiteX11" fmla="*/ 0 w 198000"/>
                <a:gd name="connsiteY11" fmla="*/ 103170 h 269313"/>
                <a:gd name="connsiteX12" fmla="*/ 0 w 198000"/>
                <a:gd name="connsiteY12" fmla="*/ 169155 h 269313"/>
                <a:gd name="connsiteX13" fmla="*/ 198000 w 198000"/>
                <a:gd name="connsiteY13" fmla="*/ 169155 h 269313"/>
                <a:gd name="connsiteX14" fmla="*/ 198000 w 198000"/>
                <a:gd name="connsiteY14" fmla="*/ 154755 h 269313"/>
                <a:gd name="connsiteX15" fmla="*/ 0 w 198000"/>
                <a:gd name="connsiteY15" fmla="*/ 154755 h 269313"/>
                <a:gd name="connsiteX16" fmla="*/ 0 w 198000"/>
                <a:gd name="connsiteY16" fmla="*/ 220740 h 269313"/>
                <a:gd name="connsiteX17" fmla="*/ 198000 w 198000"/>
                <a:gd name="connsiteY17" fmla="*/ 220740 h 269313"/>
                <a:gd name="connsiteX18" fmla="*/ 198000 w 198000"/>
                <a:gd name="connsiteY18" fmla="*/ 206340 h 269313"/>
                <a:gd name="connsiteX19" fmla="*/ 0 w 198000"/>
                <a:gd name="connsiteY19" fmla="*/ 206340 h 269313"/>
                <a:gd name="connsiteX20" fmla="*/ 54000 w 198000"/>
                <a:gd name="connsiteY20" fmla="*/ 269313 h 269313"/>
                <a:gd name="connsiteX21" fmla="*/ 198000 w 198000"/>
                <a:gd name="connsiteY21" fmla="*/ 269313 h 269313"/>
                <a:gd name="connsiteX22" fmla="*/ 198000 w 198000"/>
                <a:gd name="connsiteY22" fmla="*/ 254913 h 269313"/>
                <a:gd name="connsiteX23" fmla="*/ 54000 w 198000"/>
                <a:gd name="connsiteY23" fmla="*/ 254913 h 26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000" h="269313">
                  <a:moveTo>
                    <a:pt x="0" y="14400"/>
                  </a:moveTo>
                  <a:lnTo>
                    <a:pt x="198000" y="14400"/>
                  </a:lnTo>
                  <a:lnTo>
                    <a:pt x="198000" y="0"/>
                  </a:lnTo>
                  <a:lnTo>
                    <a:pt x="0" y="0"/>
                  </a:lnTo>
                  <a:close/>
                  <a:moveTo>
                    <a:pt x="0" y="65985"/>
                  </a:moveTo>
                  <a:lnTo>
                    <a:pt x="198000" y="65985"/>
                  </a:lnTo>
                  <a:lnTo>
                    <a:pt x="198000" y="51585"/>
                  </a:lnTo>
                  <a:lnTo>
                    <a:pt x="0" y="51585"/>
                  </a:lnTo>
                  <a:close/>
                  <a:moveTo>
                    <a:pt x="0" y="117570"/>
                  </a:moveTo>
                  <a:lnTo>
                    <a:pt x="198000" y="117570"/>
                  </a:lnTo>
                  <a:lnTo>
                    <a:pt x="198000" y="103170"/>
                  </a:lnTo>
                  <a:lnTo>
                    <a:pt x="0" y="103170"/>
                  </a:lnTo>
                  <a:close/>
                  <a:moveTo>
                    <a:pt x="0" y="169155"/>
                  </a:moveTo>
                  <a:lnTo>
                    <a:pt x="198000" y="169155"/>
                  </a:lnTo>
                  <a:lnTo>
                    <a:pt x="198000" y="154755"/>
                  </a:lnTo>
                  <a:lnTo>
                    <a:pt x="0" y="154755"/>
                  </a:lnTo>
                  <a:close/>
                  <a:moveTo>
                    <a:pt x="0" y="220740"/>
                  </a:moveTo>
                  <a:lnTo>
                    <a:pt x="198000" y="220740"/>
                  </a:lnTo>
                  <a:lnTo>
                    <a:pt x="198000" y="206340"/>
                  </a:lnTo>
                  <a:lnTo>
                    <a:pt x="0" y="206340"/>
                  </a:lnTo>
                  <a:close/>
                  <a:moveTo>
                    <a:pt x="54000" y="269313"/>
                  </a:moveTo>
                  <a:lnTo>
                    <a:pt x="198000" y="269313"/>
                  </a:lnTo>
                  <a:lnTo>
                    <a:pt x="198000" y="254913"/>
                  </a:lnTo>
                  <a:lnTo>
                    <a:pt x="54000" y="254913"/>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31" name="Freeform: Shape 30"/>
            <p:cNvSpPr/>
            <p:nvPr/>
          </p:nvSpPr>
          <p:spPr>
            <a:xfrm>
              <a:off x="10277039" y="5662740"/>
              <a:ext cx="272325" cy="362715"/>
            </a:xfrm>
            <a:custGeom>
              <a:avLst/>
              <a:gdLst>
                <a:gd name="connsiteX0" fmla="*/ 31451 w 782635"/>
                <a:gd name="connsiteY0" fmla="*/ 31021 h 1079770"/>
                <a:gd name="connsiteX1" fmla="*/ 31451 w 782635"/>
                <a:gd name="connsiteY1" fmla="*/ 1048749 h 1079770"/>
                <a:gd name="connsiteX2" fmla="*/ 751184 w 782635"/>
                <a:gd name="connsiteY2" fmla="*/ 1048749 h 1079770"/>
                <a:gd name="connsiteX3" fmla="*/ 751184 w 782635"/>
                <a:gd name="connsiteY3" fmla="*/ 31021 h 1079770"/>
                <a:gd name="connsiteX4" fmla="*/ 0 w 782635"/>
                <a:gd name="connsiteY4" fmla="*/ 0 h 1079770"/>
                <a:gd name="connsiteX5" fmla="*/ 782635 w 782635"/>
                <a:gd name="connsiteY5" fmla="*/ 0 h 1079770"/>
                <a:gd name="connsiteX6" fmla="*/ 782635 w 782635"/>
                <a:gd name="connsiteY6" fmla="*/ 1079770 h 1079770"/>
                <a:gd name="connsiteX7" fmla="*/ 0 w 782635"/>
                <a:gd name="connsiteY7" fmla="*/ 1079770 h 107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2635" h="1079770">
                  <a:moveTo>
                    <a:pt x="31451" y="31021"/>
                  </a:moveTo>
                  <a:lnTo>
                    <a:pt x="31451" y="1048749"/>
                  </a:lnTo>
                  <a:lnTo>
                    <a:pt x="751184" y="1048749"/>
                  </a:lnTo>
                  <a:lnTo>
                    <a:pt x="751184" y="31021"/>
                  </a:lnTo>
                  <a:close/>
                  <a:moveTo>
                    <a:pt x="0" y="0"/>
                  </a:moveTo>
                  <a:lnTo>
                    <a:pt x="782635" y="0"/>
                  </a:lnTo>
                  <a:lnTo>
                    <a:pt x="782635" y="1079770"/>
                  </a:lnTo>
                  <a:lnTo>
                    <a:pt x="0" y="107977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29" name="TextBox 28"/>
          <p:cNvSpPr txBox="1"/>
          <p:nvPr/>
        </p:nvSpPr>
        <p:spPr>
          <a:xfrm>
            <a:off x="-121253" y="6673183"/>
            <a:ext cx="517064" cy="215444"/>
          </a:xfrm>
          <a:prstGeom prst="rect">
            <a:avLst/>
          </a:prstGeom>
          <a:noFill/>
        </p:spPr>
        <p:txBody>
          <a:bodyPr wrap="square" rtlCol="0">
            <a:spAutoFit/>
          </a:bodyPr>
          <a:lstStyle/>
          <a:p>
            <a:pPr algn="ctr"/>
            <a:r>
              <a:rPr lang="en-GB" sz="800" dirty="0">
                <a:solidFill>
                  <a:schemeClr val="bg1">
                    <a:lumMod val="50000"/>
                  </a:schemeClr>
                </a:solidFill>
                <a:latin typeface="FreightSans Pro Light" panose="02000606030000020004" pitchFamily="50" charset="0"/>
              </a:rPr>
              <a:t>V 1.0</a:t>
            </a:r>
            <a:endParaRPr lang="en-GB" sz="500" dirty="0">
              <a:solidFill>
                <a:schemeClr val="bg1">
                  <a:lumMod val="50000"/>
                </a:schemeClr>
              </a:solidFill>
              <a:latin typeface="FreightSans Pro Light" panose="02000606030000020004" pitchFamily="50" charset="0"/>
            </a:endParaRPr>
          </a:p>
        </p:txBody>
      </p:sp>
    </p:spTree>
    <p:extLst>
      <p:ext uri="{BB962C8B-B14F-4D97-AF65-F5344CB8AC3E}">
        <p14:creationId xmlns:p14="http://schemas.microsoft.com/office/powerpoint/2010/main" val="420651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1" presetClass="entr" presetSubtype="0" fill="hold" grpId="1" nodeType="after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par>
                              <p:cTn id="11" fill="hold">
                                <p:stCondLst>
                                  <p:cond delay="500"/>
                                </p:stCondLst>
                                <p:childTnLst>
                                  <p:par>
                                    <p:cTn id="12" presetID="42" presetClass="path" presetSubtype="0" accel="50000" fill="hold" grpId="0" nodeType="afterEffect" p14:presetBounceEnd="60000">
                                      <p:stCondLst>
                                        <p:cond delay="0"/>
                                      </p:stCondLst>
                                      <p:childTnLst>
                                        <p:animMotion origin="layout" path="M -4.375E-6 0.03356 L 0.05534 -0.09167 " pathEditMode="relative" rAng="0" ptsTypes="AA" p14:bounceEnd="60000">
                                          <p:cBhvr>
                                            <p:cTn id="13" dur="750" fill="hold"/>
                                            <p:tgtEl>
                                              <p:spTgt spid="37"/>
                                            </p:tgtEl>
                                            <p:attrNameLst>
                                              <p:attrName>ppt_x</p:attrName>
                                              <p:attrName>ppt_y</p:attrName>
                                            </p:attrNameLst>
                                          </p:cBhvr>
                                          <p:rCtr x="2760" y="-6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1" presetClass="entr" presetSubtype="0" fill="hold" grpId="1" nodeType="after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par>
                              <p:cTn id="11" fill="hold">
                                <p:stCondLst>
                                  <p:cond delay="500"/>
                                </p:stCondLst>
                                <p:childTnLst>
                                  <p:par>
                                    <p:cTn id="12" presetID="42" presetClass="path" presetSubtype="0" accel="50000" fill="hold" grpId="0" nodeType="afterEffect">
                                      <p:stCondLst>
                                        <p:cond delay="0"/>
                                      </p:stCondLst>
                                      <p:childTnLst>
                                        <p:animMotion origin="layout" path="M -4.375E-6 0.03356 L 0.05534 -0.09167 " pathEditMode="relative" rAng="0" ptsTypes="AA">
                                          <p:cBhvr>
                                            <p:cTn id="13" dur="750" fill="hold"/>
                                            <p:tgtEl>
                                              <p:spTgt spid="37"/>
                                            </p:tgtEl>
                                            <p:attrNameLst>
                                              <p:attrName>ppt_x</p:attrName>
                                              <p:attrName>ppt_y</p:attrName>
                                            </p:attrNameLst>
                                          </p:cBhvr>
                                          <p:rCtr x="2760" y="-6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hlinkClick r:id="rId2"/>
          </p:cNvPr>
          <p:cNvSpPr/>
          <p:nvPr/>
        </p:nvSpPr>
        <p:spPr>
          <a:xfrm>
            <a:off x="11049796" y="6610840"/>
            <a:ext cx="959844" cy="201336"/>
          </a:xfrm>
          <a:prstGeom prst="roundRect">
            <a:avLst>
              <a:gd name="adj" fmla="val 5000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GB" sz="800" dirty="0">
                <a:solidFill>
                  <a:schemeClr val="bg1">
                    <a:lumMod val="65000"/>
                  </a:schemeClr>
                </a:solidFill>
                <a:latin typeface="+mj-lt"/>
              </a:rPr>
              <a:t>GDPR blog</a:t>
            </a:r>
          </a:p>
        </p:txBody>
      </p:sp>
      <p:sp>
        <p:nvSpPr>
          <p:cNvPr id="20" name="TextBox 19"/>
          <p:cNvSpPr txBox="1"/>
          <p:nvPr/>
        </p:nvSpPr>
        <p:spPr>
          <a:xfrm>
            <a:off x="1730708" y="141733"/>
            <a:ext cx="8178402" cy="707886"/>
          </a:xfrm>
          <a:prstGeom prst="rect">
            <a:avLst/>
          </a:prstGeom>
          <a:noFill/>
        </p:spPr>
        <p:txBody>
          <a:bodyPr wrap="square" rtlCol="0">
            <a:spAutoFit/>
          </a:bodyPr>
          <a:lstStyle/>
          <a:p>
            <a:pPr algn="ctr"/>
            <a:r>
              <a:rPr lang="en-GB" sz="4000" dirty="0">
                <a:latin typeface="FreightSans Pro Light" panose="02000606030000020004" pitchFamily="50" charset="0"/>
              </a:rPr>
              <a:t>12 steps to take now:</a:t>
            </a:r>
          </a:p>
        </p:txBody>
      </p:sp>
      <p:grpSp>
        <p:nvGrpSpPr>
          <p:cNvPr id="22" name="Group 21"/>
          <p:cNvGrpSpPr/>
          <p:nvPr/>
        </p:nvGrpSpPr>
        <p:grpSpPr>
          <a:xfrm>
            <a:off x="4501081" y="6390235"/>
            <a:ext cx="2662823" cy="279017"/>
            <a:chOff x="4099105" y="6354030"/>
            <a:chExt cx="2662823" cy="279017"/>
          </a:xfrm>
        </p:grpSpPr>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3721" y="6354030"/>
              <a:ext cx="1238207" cy="279017"/>
            </a:xfrm>
            <a:prstGeom prst="rect">
              <a:avLst/>
            </a:prstGeom>
          </p:spPr>
        </p:pic>
        <p:sp>
          <p:nvSpPr>
            <p:cNvPr id="21" name="TextBox 20"/>
            <p:cNvSpPr txBox="1"/>
            <p:nvPr/>
          </p:nvSpPr>
          <p:spPr>
            <a:xfrm>
              <a:off x="4099105" y="6369099"/>
              <a:ext cx="1337657" cy="261610"/>
            </a:xfrm>
            <a:prstGeom prst="rect">
              <a:avLst/>
            </a:prstGeom>
            <a:noFill/>
          </p:spPr>
          <p:txBody>
            <a:bodyPr wrap="square" rtlCol="0">
              <a:spAutoFit/>
            </a:bodyPr>
            <a:lstStyle/>
            <a:p>
              <a:pPr algn="r"/>
              <a:r>
                <a:rPr lang="en-GB" sz="1100" dirty="0">
                  <a:latin typeface="FreightSans Pro Light" panose="02000606030000020004" pitchFamily="50" charset="0"/>
                </a:rPr>
                <a:t>Brought to you by</a:t>
              </a:r>
              <a:endParaRPr lang="en-GB" sz="900" dirty="0">
                <a:latin typeface="FreightSans Pro Light" panose="02000606030000020004" pitchFamily="50" charset="0"/>
              </a:endParaRPr>
            </a:p>
          </p:txBody>
        </p:sp>
      </p:grpSp>
      <p:sp>
        <p:nvSpPr>
          <p:cNvPr id="3" name="Rectangle: Rounded Corners 2">
            <a:hlinkClick r:id="rId5"/>
          </p:cNvPr>
          <p:cNvSpPr/>
          <p:nvPr/>
        </p:nvSpPr>
        <p:spPr>
          <a:xfrm>
            <a:off x="11049795" y="6404823"/>
            <a:ext cx="1046955" cy="201336"/>
          </a:xfrm>
          <a:prstGeom prst="roundRect">
            <a:avLst>
              <a:gd name="adj" fmla="val 5000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GB" sz="800" dirty="0">
                <a:solidFill>
                  <a:schemeClr val="bg1">
                    <a:lumMod val="65000"/>
                  </a:schemeClr>
                </a:solidFill>
                <a:latin typeface="+mj-lt"/>
              </a:rPr>
              <a:t>GDPR updates</a:t>
            </a:r>
          </a:p>
        </p:txBody>
      </p:sp>
      <p:sp>
        <p:nvSpPr>
          <p:cNvPr id="51" name="Freeform: Shape 50"/>
          <p:cNvSpPr/>
          <p:nvPr/>
        </p:nvSpPr>
        <p:spPr>
          <a:xfrm>
            <a:off x="11194254" y="6466911"/>
            <a:ext cx="111745" cy="76105"/>
          </a:xfrm>
          <a:custGeom>
            <a:avLst/>
            <a:gdLst>
              <a:gd name="connsiteX0" fmla="*/ 611943 w 638176"/>
              <a:gd name="connsiteY0" fmla="*/ 104469 h 434635"/>
              <a:gd name="connsiteX1" fmla="*/ 318327 w 638176"/>
              <a:gd name="connsiteY1" fmla="*/ 346147 h 434635"/>
              <a:gd name="connsiteX2" fmla="*/ 315419 w 638176"/>
              <a:gd name="connsiteY2" fmla="*/ 349631 h 434635"/>
              <a:gd name="connsiteX3" fmla="*/ 27678 w 638176"/>
              <a:gd name="connsiteY3" fmla="*/ 109557 h 434635"/>
              <a:gd name="connsiteX4" fmla="*/ 27678 w 638176"/>
              <a:gd name="connsiteY4" fmla="*/ 407456 h 434635"/>
              <a:gd name="connsiteX5" fmla="*/ 611943 w 638176"/>
              <a:gd name="connsiteY5" fmla="*/ 407457 h 434635"/>
              <a:gd name="connsiteX6" fmla="*/ 54335 w 638176"/>
              <a:gd name="connsiteY6" fmla="*/ 31325 h 434635"/>
              <a:gd name="connsiteX7" fmla="*/ 315094 w 638176"/>
              <a:gd name="connsiteY7" fmla="*/ 248888 h 434635"/>
              <a:gd name="connsiteX8" fmla="*/ 579411 w 638176"/>
              <a:gd name="connsiteY8" fmla="*/ 31325 h 434635"/>
              <a:gd name="connsiteX9" fmla="*/ 0 w 638176"/>
              <a:gd name="connsiteY9" fmla="*/ 0 h 434635"/>
              <a:gd name="connsiteX10" fmla="*/ 638176 w 638176"/>
              <a:gd name="connsiteY10" fmla="*/ 0 h 434635"/>
              <a:gd name="connsiteX11" fmla="*/ 638176 w 638176"/>
              <a:gd name="connsiteY11" fmla="*/ 434635 h 434635"/>
              <a:gd name="connsiteX12" fmla="*/ 0 w 638176"/>
              <a:gd name="connsiteY12" fmla="*/ 434635 h 434635"/>
              <a:gd name="connsiteX0" fmla="*/ 611943 w 638176"/>
              <a:gd name="connsiteY0" fmla="*/ 104469 h 434635"/>
              <a:gd name="connsiteX1" fmla="*/ 318327 w 638176"/>
              <a:gd name="connsiteY1" fmla="*/ 346147 h 434635"/>
              <a:gd name="connsiteX2" fmla="*/ 315419 w 638176"/>
              <a:gd name="connsiteY2" fmla="*/ 349631 h 434635"/>
              <a:gd name="connsiteX3" fmla="*/ 25297 w 638176"/>
              <a:gd name="connsiteY3" fmla="*/ 40501 h 434635"/>
              <a:gd name="connsiteX4" fmla="*/ 27678 w 638176"/>
              <a:gd name="connsiteY4" fmla="*/ 407456 h 434635"/>
              <a:gd name="connsiteX5" fmla="*/ 611943 w 638176"/>
              <a:gd name="connsiteY5" fmla="*/ 407457 h 434635"/>
              <a:gd name="connsiteX6" fmla="*/ 611943 w 638176"/>
              <a:gd name="connsiteY6" fmla="*/ 104469 h 434635"/>
              <a:gd name="connsiteX7" fmla="*/ 54335 w 638176"/>
              <a:gd name="connsiteY7" fmla="*/ 31325 h 434635"/>
              <a:gd name="connsiteX8" fmla="*/ 315094 w 638176"/>
              <a:gd name="connsiteY8" fmla="*/ 248888 h 434635"/>
              <a:gd name="connsiteX9" fmla="*/ 579411 w 638176"/>
              <a:gd name="connsiteY9" fmla="*/ 31325 h 434635"/>
              <a:gd name="connsiteX10" fmla="*/ 54335 w 638176"/>
              <a:gd name="connsiteY10" fmla="*/ 31325 h 434635"/>
              <a:gd name="connsiteX11" fmla="*/ 0 w 638176"/>
              <a:gd name="connsiteY11" fmla="*/ 0 h 434635"/>
              <a:gd name="connsiteX12" fmla="*/ 638176 w 638176"/>
              <a:gd name="connsiteY12" fmla="*/ 0 h 434635"/>
              <a:gd name="connsiteX13" fmla="*/ 638176 w 638176"/>
              <a:gd name="connsiteY13" fmla="*/ 434635 h 434635"/>
              <a:gd name="connsiteX14" fmla="*/ 0 w 638176"/>
              <a:gd name="connsiteY14" fmla="*/ 434635 h 434635"/>
              <a:gd name="connsiteX15" fmla="*/ 0 w 638176"/>
              <a:gd name="connsiteY15" fmla="*/ 0 h 434635"/>
              <a:gd name="connsiteX0" fmla="*/ 611943 w 638176"/>
              <a:gd name="connsiteY0" fmla="*/ 104469 h 434635"/>
              <a:gd name="connsiteX1" fmla="*/ 318327 w 638176"/>
              <a:gd name="connsiteY1" fmla="*/ 346147 h 434635"/>
              <a:gd name="connsiteX2" fmla="*/ 315419 w 638176"/>
              <a:gd name="connsiteY2" fmla="*/ 285337 h 434635"/>
              <a:gd name="connsiteX3" fmla="*/ 25297 w 638176"/>
              <a:gd name="connsiteY3" fmla="*/ 40501 h 434635"/>
              <a:gd name="connsiteX4" fmla="*/ 27678 w 638176"/>
              <a:gd name="connsiteY4" fmla="*/ 407456 h 434635"/>
              <a:gd name="connsiteX5" fmla="*/ 611943 w 638176"/>
              <a:gd name="connsiteY5" fmla="*/ 407457 h 434635"/>
              <a:gd name="connsiteX6" fmla="*/ 611943 w 638176"/>
              <a:gd name="connsiteY6" fmla="*/ 104469 h 434635"/>
              <a:gd name="connsiteX7" fmla="*/ 54335 w 638176"/>
              <a:gd name="connsiteY7" fmla="*/ 31325 h 434635"/>
              <a:gd name="connsiteX8" fmla="*/ 315094 w 638176"/>
              <a:gd name="connsiteY8" fmla="*/ 248888 h 434635"/>
              <a:gd name="connsiteX9" fmla="*/ 579411 w 638176"/>
              <a:gd name="connsiteY9" fmla="*/ 31325 h 434635"/>
              <a:gd name="connsiteX10" fmla="*/ 54335 w 638176"/>
              <a:gd name="connsiteY10" fmla="*/ 31325 h 434635"/>
              <a:gd name="connsiteX11" fmla="*/ 0 w 638176"/>
              <a:gd name="connsiteY11" fmla="*/ 0 h 434635"/>
              <a:gd name="connsiteX12" fmla="*/ 638176 w 638176"/>
              <a:gd name="connsiteY12" fmla="*/ 0 h 434635"/>
              <a:gd name="connsiteX13" fmla="*/ 638176 w 638176"/>
              <a:gd name="connsiteY13" fmla="*/ 434635 h 434635"/>
              <a:gd name="connsiteX14" fmla="*/ 0 w 638176"/>
              <a:gd name="connsiteY14" fmla="*/ 434635 h 434635"/>
              <a:gd name="connsiteX15" fmla="*/ 0 w 638176"/>
              <a:gd name="connsiteY15" fmla="*/ 0 h 434635"/>
              <a:gd name="connsiteX0" fmla="*/ 611943 w 638176"/>
              <a:gd name="connsiteY0" fmla="*/ 104469 h 434635"/>
              <a:gd name="connsiteX1" fmla="*/ 318327 w 638176"/>
              <a:gd name="connsiteY1" fmla="*/ 286615 h 434635"/>
              <a:gd name="connsiteX2" fmla="*/ 315419 w 638176"/>
              <a:gd name="connsiteY2" fmla="*/ 285337 h 434635"/>
              <a:gd name="connsiteX3" fmla="*/ 25297 w 638176"/>
              <a:gd name="connsiteY3" fmla="*/ 40501 h 434635"/>
              <a:gd name="connsiteX4" fmla="*/ 27678 w 638176"/>
              <a:gd name="connsiteY4" fmla="*/ 407456 h 434635"/>
              <a:gd name="connsiteX5" fmla="*/ 611943 w 638176"/>
              <a:gd name="connsiteY5" fmla="*/ 407457 h 434635"/>
              <a:gd name="connsiteX6" fmla="*/ 611943 w 638176"/>
              <a:gd name="connsiteY6" fmla="*/ 104469 h 434635"/>
              <a:gd name="connsiteX7" fmla="*/ 54335 w 638176"/>
              <a:gd name="connsiteY7" fmla="*/ 31325 h 434635"/>
              <a:gd name="connsiteX8" fmla="*/ 315094 w 638176"/>
              <a:gd name="connsiteY8" fmla="*/ 248888 h 434635"/>
              <a:gd name="connsiteX9" fmla="*/ 579411 w 638176"/>
              <a:gd name="connsiteY9" fmla="*/ 31325 h 434635"/>
              <a:gd name="connsiteX10" fmla="*/ 54335 w 638176"/>
              <a:gd name="connsiteY10" fmla="*/ 31325 h 434635"/>
              <a:gd name="connsiteX11" fmla="*/ 0 w 638176"/>
              <a:gd name="connsiteY11" fmla="*/ 0 h 434635"/>
              <a:gd name="connsiteX12" fmla="*/ 638176 w 638176"/>
              <a:gd name="connsiteY12" fmla="*/ 0 h 434635"/>
              <a:gd name="connsiteX13" fmla="*/ 638176 w 638176"/>
              <a:gd name="connsiteY13" fmla="*/ 434635 h 434635"/>
              <a:gd name="connsiteX14" fmla="*/ 0 w 638176"/>
              <a:gd name="connsiteY14" fmla="*/ 434635 h 434635"/>
              <a:gd name="connsiteX15" fmla="*/ 0 w 638176"/>
              <a:gd name="connsiteY15" fmla="*/ 0 h 434635"/>
              <a:gd name="connsiteX0" fmla="*/ 611943 w 638176"/>
              <a:gd name="connsiteY0" fmla="*/ 42556 h 434635"/>
              <a:gd name="connsiteX1" fmla="*/ 318327 w 638176"/>
              <a:gd name="connsiteY1" fmla="*/ 286615 h 434635"/>
              <a:gd name="connsiteX2" fmla="*/ 315419 w 638176"/>
              <a:gd name="connsiteY2" fmla="*/ 285337 h 434635"/>
              <a:gd name="connsiteX3" fmla="*/ 25297 w 638176"/>
              <a:gd name="connsiteY3" fmla="*/ 40501 h 434635"/>
              <a:gd name="connsiteX4" fmla="*/ 27678 w 638176"/>
              <a:gd name="connsiteY4" fmla="*/ 407456 h 434635"/>
              <a:gd name="connsiteX5" fmla="*/ 611943 w 638176"/>
              <a:gd name="connsiteY5" fmla="*/ 407457 h 434635"/>
              <a:gd name="connsiteX6" fmla="*/ 611943 w 638176"/>
              <a:gd name="connsiteY6" fmla="*/ 42556 h 434635"/>
              <a:gd name="connsiteX7" fmla="*/ 54335 w 638176"/>
              <a:gd name="connsiteY7" fmla="*/ 31325 h 434635"/>
              <a:gd name="connsiteX8" fmla="*/ 315094 w 638176"/>
              <a:gd name="connsiteY8" fmla="*/ 248888 h 434635"/>
              <a:gd name="connsiteX9" fmla="*/ 579411 w 638176"/>
              <a:gd name="connsiteY9" fmla="*/ 31325 h 434635"/>
              <a:gd name="connsiteX10" fmla="*/ 54335 w 638176"/>
              <a:gd name="connsiteY10" fmla="*/ 31325 h 434635"/>
              <a:gd name="connsiteX11" fmla="*/ 0 w 638176"/>
              <a:gd name="connsiteY11" fmla="*/ 0 h 434635"/>
              <a:gd name="connsiteX12" fmla="*/ 638176 w 638176"/>
              <a:gd name="connsiteY12" fmla="*/ 0 h 434635"/>
              <a:gd name="connsiteX13" fmla="*/ 638176 w 638176"/>
              <a:gd name="connsiteY13" fmla="*/ 434635 h 434635"/>
              <a:gd name="connsiteX14" fmla="*/ 0 w 638176"/>
              <a:gd name="connsiteY14" fmla="*/ 434635 h 434635"/>
              <a:gd name="connsiteX15" fmla="*/ 0 w 638176"/>
              <a:gd name="connsiteY15" fmla="*/ 0 h 4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8176" h="434635">
                <a:moveTo>
                  <a:pt x="611943" y="42556"/>
                </a:moveTo>
                <a:lnTo>
                  <a:pt x="318327" y="286615"/>
                </a:lnTo>
                <a:lnTo>
                  <a:pt x="315419" y="285337"/>
                </a:lnTo>
                <a:lnTo>
                  <a:pt x="25297" y="40501"/>
                </a:lnTo>
                <a:cubicBezTo>
                  <a:pt x="26091" y="162819"/>
                  <a:pt x="26884" y="285138"/>
                  <a:pt x="27678" y="407456"/>
                </a:cubicBezTo>
                <a:lnTo>
                  <a:pt x="611943" y="407457"/>
                </a:lnTo>
                <a:lnTo>
                  <a:pt x="611943" y="42556"/>
                </a:lnTo>
                <a:close/>
                <a:moveTo>
                  <a:pt x="54335" y="31325"/>
                </a:moveTo>
                <a:lnTo>
                  <a:pt x="315094" y="248888"/>
                </a:lnTo>
                <a:lnTo>
                  <a:pt x="579411" y="31325"/>
                </a:lnTo>
                <a:lnTo>
                  <a:pt x="54335" y="31325"/>
                </a:lnTo>
                <a:close/>
                <a:moveTo>
                  <a:pt x="0" y="0"/>
                </a:moveTo>
                <a:lnTo>
                  <a:pt x="638176" y="0"/>
                </a:lnTo>
                <a:lnTo>
                  <a:pt x="638176" y="434635"/>
                </a:lnTo>
                <a:lnTo>
                  <a:pt x="0" y="434635"/>
                </a:lnTo>
                <a:lnTo>
                  <a:pt x="0" y="0"/>
                </a:lnTo>
                <a:close/>
              </a:path>
            </a:pathLst>
          </a:cu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11206954" y="6647801"/>
            <a:ext cx="104456" cy="133104"/>
            <a:chOff x="10277039" y="5662740"/>
            <a:chExt cx="320971" cy="409001"/>
          </a:xfrm>
        </p:grpSpPr>
        <p:sp>
          <p:nvSpPr>
            <p:cNvPr id="43" name="Freeform: Shape 42"/>
            <p:cNvSpPr/>
            <p:nvPr/>
          </p:nvSpPr>
          <p:spPr>
            <a:xfrm>
              <a:off x="10327482" y="5698504"/>
              <a:ext cx="270528" cy="373237"/>
            </a:xfrm>
            <a:custGeom>
              <a:avLst/>
              <a:gdLst>
                <a:gd name="connsiteX0" fmla="*/ 260536 w 270529"/>
                <a:gd name="connsiteY0" fmla="*/ 0 h 373238"/>
                <a:gd name="connsiteX1" fmla="*/ 270529 w 270529"/>
                <a:gd name="connsiteY1" fmla="*/ 0 h 373238"/>
                <a:gd name="connsiteX2" fmla="*/ 270529 w 270529"/>
                <a:gd name="connsiteY2" fmla="*/ 373238 h 373238"/>
                <a:gd name="connsiteX3" fmla="*/ 0 w 270529"/>
                <a:gd name="connsiteY3" fmla="*/ 373238 h 373238"/>
                <a:gd name="connsiteX4" fmla="*/ 0 w 270529"/>
                <a:gd name="connsiteY4" fmla="*/ 362153 h 373238"/>
                <a:gd name="connsiteX5" fmla="*/ 260536 w 270529"/>
                <a:gd name="connsiteY5" fmla="*/ 362153 h 37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529" h="373238">
                  <a:moveTo>
                    <a:pt x="260536" y="0"/>
                  </a:moveTo>
                  <a:lnTo>
                    <a:pt x="270529" y="0"/>
                  </a:lnTo>
                  <a:lnTo>
                    <a:pt x="270529" y="373238"/>
                  </a:lnTo>
                  <a:lnTo>
                    <a:pt x="0" y="373238"/>
                  </a:lnTo>
                  <a:lnTo>
                    <a:pt x="0" y="362153"/>
                  </a:lnTo>
                  <a:lnTo>
                    <a:pt x="260536" y="362153"/>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Shape 51"/>
            <p:cNvSpPr/>
            <p:nvPr/>
          </p:nvSpPr>
          <p:spPr>
            <a:xfrm flipV="1">
              <a:off x="10314185" y="5709442"/>
              <a:ext cx="198001" cy="269314"/>
            </a:xfrm>
            <a:custGeom>
              <a:avLst/>
              <a:gdLst>
                <a:gd name="connsiteX0" fmla="*/ 0 w 198000"/>
                <a:gd name="connsiteY0" fmla="*/ 14400 h 269313"/>
                <a:gd name="connsiteX1" fmla="*/ 198000 w 198000"/>
                <a:gd name="connsiteY1" fmla="*/ 14400 h 269313"/>
                <a:gd name="connsiteX2" fmla="*/ 198000 w 198000"/>
                <a:gd name="connsiteY2" fmla="*/ 0 h 269313"/>
                <a:gd name="connsiteX3" fmla="*/ 0 w 198000"/>
                <a:gd name="connsiteY3" fmla="*/ 0 h 269313"/>
                <a:gd name="connsiteX4" fmla="*/ 0 w 198000"/>
                <a:gd name="connsiteY4" fmla="*/ 65985 h 269313"/>
                <a:gd name="connsiteX5" fmla="*/ 198000 w 198000"/>
                <a:gd name="connsiteY5" fmla="*/ 65985 h 269313"/>
                <a:gd name="connsiteX6" fmla="*/ 198000 w 198000"/>
                <a:gd name="connsiteY6" fmla="*/ 51585 h 269313"/>
                <a:gd name="connsiteX7" fmla="*/ 0 w 198000"/>
                <a:gd name="connsiteY7" fmla="*/ 51585 h 269313"/>
                <a:gd name="connsiteX8" fmla="*/ 0 w 198000"/>
                <a:gd name="connsiteY8" fmla="*/ 117570 h 269313"/>
                <a:gd name="connsiteX9" fmla="*/ 198000 w 198000"/>
                <a:gd name="connsiteY9" fmla="*/ 117570 h 269313"/>
                <a:gd name="connsiteX10" fmla="*/ 198000 w 198000"/>
                <a:gd name="connsiteY10" fmla="*/ 103170 h 269313"/>
                <a:gd name="connsiteX11" fmla="*/ 0 w 198000"/>
                <a:gd name="connsiteY11" fmla="*/ 103170 h 269313"/>
                <a:gd name="connsiteX12" fmla="*/ 0 w 198000"/>
                <a:gd name="connsiteY12" fmla="*/ 169155 h 269313"/>
                <a:gd name="connsiteX13" fmla="*/ 198000 w 198000"/>
                <a:gd name="connsiteY13" fmla="*/ 169155 h 269313"/>
                <a:gd name="connsiteX14" fmla="*/ 198000 w 198000"/>
                <a:gd name="connsiteY14" fmla="*/ 154755 h 269313"/>
                <a:gd name="connsiteX15" fmla="*/ 0 w 198000"/>
                <a:gd name="connsiteY15" fmla="*/ 154755 h 269313"/>
                <a:gd name="connsiteX16" fmla="*/ 0 w 198000"/>
                <a:gd name="connsiteY16" fmla="*/ 220740 h 269313"/>
                <a:gd name="connsiteX17" fmla="*/ 198000 w 198000"/>
                <a:gd name="connsiteY17" fmla="*/ 220740 h 269313"/>
                <a:gd name="connsiteX18" fmla="*/ 198000 w 198000"/>
                <a:gd name="connsiteY18" fmla="*/ 206340 h 269313"/>
                <a:gd name="connsiteX19" fmla="*/ 0 w 198000"/>
                <a:gd name="connsiteY19" fmla="*/ 206340 h 269313"/>
                <a:gd name="connsiteX20" fmla="*/ 54000 w 198000"/>
                <a:gd name="connsiteY20" fmla="*/ 269313 h 269313"/>
                <a:gd name="connsiteX21" fmla="*/ 198000 w 198000"/>
                <a:gd name="connsiteY21" fmla="*/ 269313 h 269313"/>
                <a:gd name="connsiteX22" fmla="*/ 198000 w 198000"/>
                <a:gd name="connsiteY22" fmla="*/ 254913 h 269313"/>
                <a:gd name="connsiteX23" fmla="*/ 54000 w 198000"/>
                <a:gd name="connsiteY23" fmla="*/ 254913 h 26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000" h="269313">
                  <a:moveTo>
                    <a:pt x="0" y="14400"/>
                  </a:moveTo>
                  <a:lnTo>
                    <a:pt x="198000" y="14400"/>
                  </a:lnTo>
                  <a:lnTo>
                    <a:pt x="198000" y="0"/>
                  </a:lnTo>
                  <a:lnTo>
                    <a:pt x="0" y="0"/>
                  </a:lnTo>
                  <a:close/>
                  <a:moveTo>
                    <a:pt x="0" y="65985"/>
                  </a:moveTo>
                  <a:lnTo>
                    <a:pt x="198000" y="65985"/>
                  </a:lnTo>
                  <a:lnTo>
                    <a:pt x="198000" y="51585"/>
                  </a:lnTo>
                  <a:lnTo>
                    <a:pt x="0" y="51585"/>
                  </a:lnTo>
                  <a:close/>
                  <a:moveTo>
                    <a:pt x="0" y="117570"/>
                  </a:moveTo>
                  <a:lnTo>
                    <a:pt x="198000" y="117570"/>
                  </a:lnTo>
                  <a:lnTo>
                    <a:pt x="198000" y="103170"/>
                  </a:lnTo>
                  <a:lnTo>
                    <a:pt x="0" y="103170"/>
                  </a:lnTo>
                  <a:close/>
                  <a:moveTo>
                    <a:pt x="0" y="169155"/>
                  </a:moveTo>
                  <a:lnTo>
                    <a:pt x="198000" y="169155"/>
                  </a:lnTo>
                  <a:lnTo>
                    <a:pt x="198000" y="154755"/>
                  </a:lnTo>
                  <a:lnTo>
                    <a:pt x="0" y="154755"/>
                  </a:lnTo>
                  <a:close/>
                  <a:moveTo>
                    <a:pt x="0" y="220740"/>
                  </a:moveTo>
                  <a:lnTo>
                    <a:pt x="198000" y="220740"/>
                  </a:lnTo>
                  <a:lnTo>
                    <a:pt x="198000" y="206340"/>
                  </a:lnTo>
                  <a:lnTo>
                    <a:pt x="0" y="206340"/>
                  </a:lnTo>
                  <a:close/>
                  <a:moveTo>
                    <a:pt x="54000" y="269313"/>
                  </a:moveTo>
                  <a:lnTo>
                    <a:pt x="198000" y="269313"/>
                  </a:lnTo>
                  <a:lnTo>
                    <a:pt x="198000" y="254913"/>
                  </a:lnTo>
                  <a:lnTo>
                    <a:pt x="54000" y="254913"/>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31" name="Freeform: Shape 30"/>
            <p:cNvSpPr/>
            <p:nvPr/>
          </p:nvSpPr>
          <p:spPr>
            <a:xfrm>
              <a:off x="10277039" y="5662740"/>
              <a:ext cx="272325" cy="362715"/>
            </a:xfrm>
            <a:custGeom>
              <a:avLst/>
              <a:gdLst>
                <a:gd name="connsiteX0" fmla="*/ 31451 w 782635"/>
                <a:gd name="connsiteY0" fmla="*/ 31021 h 1079770"/>
                <a:gd name="connsiteX1" fmla="*/ 31451 w 782635"/>
                <a:gd name="connsiteY1" fmla="*/ 1048749 h 1079770"/>
                <a:gd name="connsiteX2" fmla="*/ 751184 w 782635"/>
                <a:gd name="connsiteY2" fmla="*/ 1048749 h 1079770"/>
                <a:gd name="connsiteX3" fmla="*/ 751184 w 782635"/>
                <a:gd name="connsiteY3" fmla="*/ 31021 h 1079770"/>
                <a:gd name="connsiteX4" fmla="*/ 0 w 782635"/>
                <a:gd name="connsiteY4" fmla="*/ 0 h 1079770"/>
                <a:gd name="connsiteX5" fmla="*/ 782635 w 782635"/>
                <a:gd name="connsiteY5" fmla="*/ 0 h 1079770"/>
                <a:gd name="connsiteX6" fmla="*/ 782635 w 782635"/>
                <a:gd name="connsiteY6" fmla="*/ 1079770 h 1079770"/>
                <a:gd name="connsiteX7" fmla="*/ 0 w 782635"/>
                <a:gd name="connsiteY7" fmla="*/ 1079770 h 107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2635" h="1079770">
                  <a:moveTo>
                    <a:pt x="31451" y="31021"/>
                  </a:moveTo>
                  <a:lnTo>
                    <a:pt x="31451" y="1048749"/>
                  </a:lnTo>
                  <a:lnTo>
                    <a:pt x="751184" y="1048749"/>
                  </a:lnTo>
                  <a:lnTo>
                    <a:pt x="751184" y="31021"/>
                  </a:lnTo>
                  <a:close/>
                  <a:moveTo>
                    <a:pt x="0" y="0"/>
                  </a:moveTo>
                  <a:lnTo>
                    <a:pt x="782635" y="0"/>
                  </a:lnTo>
                  <a:lnTo>
                    <a:pt x="782635" y="1079770"/>
                  </a:lnTo>
                  <a:lnTo>
                    <a:pt x="0" y="107977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23" name="Group 22"/>
          <p:cNvGrpSpPr/>
          <p:nvPr/>
        </p:nvGrpSpPr>
        <p:grpSpPr>
          <a:xfrm>
            <a:off x="305112" y="6132874"/>
            <a:ext cx="2119568" cy="600164"/>
            <a:chOff x="256472" y="6035595"/>
            <a:chExt cx="2119568" cy="600164"/>
          </a:xfrm>
        </p:grpSpPr>
        <p:sp>
          <p:nvSpPr>
            <p:cNvPr id="2" name="TextBox 1"/>
            <p:cNvSpPr txBox="1"/>
            <p:nvPr/>
          </p:nvSpPr>
          <p:spPr>
            <a:xfrm>
              <a:off x="256472" y="6035595"/>
              <a:ext cx="1152450" cy="600164"/>
            </a:xfrm>
            <a:prstGeom prst="rect">
              <a:avLst/>
            </a:prstGeom>
            <a:noFill/>
          </p:spPr>
          <p:txBody>
            <a:bodyPr wrap="square" rtlCol="0">
              <a:spAutoFit/>
            </a:bodyPr>
            <a:lstStyle/>
            <a:p>
              <a:pPr algn="r"/>
              <a:r>
                <a:rPr lang="en-GB" sz="1100" dirty="0">
                  <a:solidFill>
                    <a:schemeClr val="bg1">
                      <a:lumMod val="50000"/>
                    </a:schemeClr>
                  </a:solidFill>
                  <a:latin typeface="FreightSans Pro Light" panose="02000606030000020004" pitchFamily="50" charset="0"/>
                </a:rPr>
                <a:t>Find the full guide </a:t>
              </a:r>
            </a:p>
            <a:p>
              <a:pPr algn="r"/>
              <a:r>
                <a:rPr lang="en-GB" sz="1100" dirty="0">
                  <a:solidFill>
                    <a:schemeClr val="bg1">
                      <a:lumMod val="50000"/>
                    </a:schemeClr>
                  </a:solidFill>
                  <a:latin typeface="FreightSans Pro Light" panose="02000606030000020004" pitchFamily="50" charset="0"/>
                </a:rPr>
                <a:t>‘12 steps to take now’ at the</a:t>
              </a:r>
            </a:p>
          </p:txBody>
        </p:sp>
        <p:pic>
          <p:nvPicPr>
            <p:cNvPr id="1026" name="Picture 2" descr="Image result for ico logo">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7066" b="24561"/>
            <a:stretch/>
          </p:blipFill>
          <p:spPr bwMode="auto">
            <a:xfrm>
              <a:off x="1408922" y="6053408"/>
              <a:ext cx="967118" cy="564537"/>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p:cNvSpPr/>
          <p:nvPr/>
        </p:nvSpPr>
        <p:spPr>
          <a:xfrm>
            <a:off x="448733" y="1174172"/>
            <a:ext cx="2279165" cy="1477328"/>
          </a:xfrm>
          <a:prstGeom prst="rect">
            <a:avLst/>
          </a:prstGeom>
        </p:spPr>
        <p:txBody>
          <a:bodyPr wrap="square">
            <a:spAutoFit/>
          </a:bodyPr>
          <a:lstStyle/>
          <a:p>
            <a:r>
              <a:rPr lang="en-GB" dirty="0">
                <a:solidFill>
                  <a:srgbClr val="00B0F0"/>
                </a:solidFill>
                <a:latin typeface="FreightSans Pro Light" panose="02000606030000020004" pitchFamily="50" charset="0"/>
              </a:rPr>
              <a:t>Awareness</a:t>
            </a:r>
            <a:r>
              <a:rPr lang="en-GB" dirty="0">
                <a:latin typeface="FreightSans Pro Light" panose="02000606030000020004" pitchFamily="50" charset="0"/>
              </a:rPr>
              <a:t> </a:t>
            </a:r>
          </a:p>
          <a:p>
            <a:r>
              <a:rPr lang="en-GB" sz="1200" dirty="0">
                <a:latin typeface="FreightSans Pro Light" panose="02000606030000020004" pitchFamily="50" charset="0"/>
              </a:rPr>
              <a:t>You should make sure that decision makers and key people in your organisation are aware that the law is changing to the GDPR. They need to appreciate the impact this is likely to have.</a:t>
            </a:r>
          </a:p>
        </p:txBody>
      </p:sp>
      <p:sp>
        <p:nvSpPr>
          <p:cNvPr id="27" name="Rectangle 26"/>
          <p:cNvSpPr/>
          <p:nvPr/>
        </p:nvSpPr>
        <p:spPr>
          <a:xfrm>
            <a:off x="448733" y="2919527"/>
            <a:ext cx="2279165" cy="1292662"/>
          </a:xfrm>
          <a:prstGeom prst="rect">
            <a:avLst/>
          </a:prstGeom>
        </p:spPr>
        <p:txBody>
          <a:bodyPr wrap="square">
            <a:spAutoFit/>
          </a:bodyPr>
          <a:lstStyle/>
          <a:p>
            <a:r>
              <a:rPr lang="en-GB" dirty="0">
                <a:solidFill>
                  <a:srgbClr val="00B0F0"/>
                </a:solidFill>
                <a:latin typeface="FreightSans Pro Light" panose="02000606030000020004" pitchFamily="50" charset="0"/>
              </a:rPr>
              <a:t>Information you hold </a:t>
            </a:r>
          </a:p>
          <a:p>
            <a:r>
              <a:rPr lang="en-GB" sz="1200" dirty="0">
                <a:latin typeface="FreightSans Pro Light" panose="02000606030000020004" pitchFamily="50" charset="0"/>
              </a:rPr>
              <a:t>You should document what personal data you hold, where it came from and who you share it with. You may need to organise an information audit. </a:t>
            </a:r>
          </a:p>
        </p:txBody>
      </p:sp>
      <p:sp>
        <p:nvSpPr>
          <p:cNvPr id="29" name="Rectangle 28"/>
          <p:cNvSpPr/>
          <p:nvPr/>
        </p:nvSpPr>
        <p:spPr>
          <a:xfrm>
            <a:off x="448733" y="4542784"/>
            <a:ext cx="2489958" cy="1384995"/>
          </a:xfrm>
          <a:prstGeom prst="rect">
            <a:avLst/>
          </a:prstGeom>
        </p:spPr>
        <p:txBody>
          <a:bodyPr wrap="square">
            <a:spAutoFit/>
          </a:bodyPr>
          <a:lstStyle/>
          <a:p>
            <a:r>
              <a:rPr lang="en-GB" dirty="0">
                <a:solidFill>
                  <a:srgbClr val="00B0F0"/>
                </a:solidFill>
                <a:latin typeface="FreightSans Pro Light" panose="02000606030000020004" pitchFamily="50" charset="0"/>
              </a:rPr>
              <a:t>Communicating privacy information </a:t>
            </a:r>
          </a:p>
          <a:p>
            <a:r>
              <a:rPr lang="en-GB" sz="1200" dirty="0">
                <a:latin typeface="FreightSans Pro Light" panose="02000606030000020004" pitchFamily="50" charset="0"/>
              </a:rPr>
              <a:t>You should review your current privacy notices and put a plan in place for making any necessary changes in time for GDPR implementation.</a:t>
            </a:r>
          </a:p>
        </p:txBody>
      </p:sp>
      <p:sp>
        <p:nvSpPr>
          <p:cNvPr id="50" name="Rectangle 49"/>
          <p:cNvSpPr/>
          <p:nvPr/>
        </p:nvSpPr>
        <p:spPr>
          <a:xfrm>
            <a:off x="3340817" y="1174172"/>
            <a:ext cx="2275735" cy="1477328"/>
          </a:xfrm>
          <a:prstGeom prst="rect">
            <a:avLst/>
          </a:prstGeom>
        </p:spPr>
        <p:txBody>
          <a:bodyPr wrap="square">
            <a:spAutoFit/>
          </a:bodyPr>
          <a:lstStyle/>
          <a:p>
            <a:r>
              <a:rPr lang="en-GB" dirty="0">
                <a:solidFill>
                  <a:srgbClr val="00B0F0"/>
                </a:solidFill>
                <a:latin typeface="FreightSans Pro Light" panose="02000606030000020004" pitchFamily="50" charset="0"/>
              </a:rPr>
              <a:t>Individuals’ rights</a:t>
            </a:r>
          </a:p>
          <a:p>
            <a:r>
              <a:rPr lang="en-GB" sz="1200" dirty="0">
                <a:latin typeface="FreightSans Pro Light" panose="02000606030000020004" pitchFamily="50" charset="0"/>
              </a:rPr>
              <a:t>You should make sure that decision makers and key people in your organisation are aware that the law is changing to the GDPR. They need to appreciate the impact this is likely to have.</a:t>
            </a:r>
          </a:p>
        </p:txBody>
      </p:sp>
      <p:sp>
        <p:nvSpPr>
          <p:cNvPr id="53" name="Rectangle 52"/>
          <p:cNvSpPr/>
          <p:nvPr/>
        </p:nvSpPr>
        <p:spPr>
          <a:xfrm>
            <a:off x="3340817" y="2919527"/>
            <a:ext cx="2306666" cy="1292662"/>
          </a:xfrm>
          <a:prstGeom prst="rect">
            <a:avLst/>
          </a:prstGeom>
        </p:spPr>
        <p:txBody>
          <a:bodyPr wrap="square">
            <a:spAutoFit/>
          </a:bodyPr>
          <a:lstStyle/>
          <a:p>
            <a:r>
              <a:rPr lang="en-GB" dirty="0">
                <a:solidFill>
                  <a:srgbClr val="00B0F0"/>
                </a:solidFill>
                <a:latin typeface="FreightSans Pro Light" panose="02000606030000020004" pitchFamily="50" charset="0"/>
              </a:rPr>
              <a:t>Subject access requests </a:t>
            </a:r>
          </a:p>
          <a:p>
            <a:r>
              <a:rPr lang="en-GB" sz="1200" dirty="0">
                <a:latin typeface="FreightSans Pro Light" panose="02000606030000020004" pitchFamily="50" charset="0"/>
              </a:rPr>
              <a:t>You should update your procedures and plan how you will handle requests within the new timescales and provide any additional information.</a:t>
            </a:r>
          </a:p>
        </p:txBody>
      </p:sp>
      <p:sp>
        <p:nvSpPr>
          <p:cNvPr id="54" name="Rectangle 53"/>
          <p:cNvSpPr/>
          <p:nvPr/>
        </p:nvSpPr>
        <p:spPr>
          <a:xfrm>
            <a:off x="3340817" y="4542784"/>
            <a:ext cx="2388774" cy="1384995"/>
          </a:xfrm>
          <a:prstGeom prst="rect">
            <a:avLst/>
          </a:prstGeom>
        </p:spPr>
        <p:txBody>
          <a:bodyPr wrap="square">
            <a:spAutoFit/>
          </a:bodyPr>
          <a:lstStyle/>
          <a:p>
            <a:r>
              <a:rPr lang="en-GB" dirty="0">
                <a:solidFill>
                  <a:srgbClr val="00B0F0"/>
                </a:solidFill>
                <a:latin typeface="FreightSans Pro Light" panose="02000606030000020004" pitchFamily="50" charset="0"/>
              </a:rPr>
              <a:t>Legal basis for processing personal data  </a:t>
            </a:r>
          </a:p>
          <a:p>
            <a:r>
              <a:rPr lang="en-GB" sz="1200" dirty="0">
                <a:latin typeface="FreightSans Pro Light" panose="02000606030000020004" pitchFamily="50" charset="0"/>
              </a:rPr>
              <a:t>You should look at the various types of data processing you carry out, identify your legal basis for carrying it out and document it.</a:t>
            </a:r>
          </a:p>
        </p:txBody>
      </p:sp>
      <p:sp>
        <p:nvSpPr>
          <p:cNvPr id="55" name="Rectangle 54"/>
          <p:cNvSpPr/>
          <p:nvPr/>
        </p:nvSpPr>
        <p:spPr>
          <a:xfrm>
            <a:off x="6060979" y="1174172"/>
            <a:ext cx="2439206" cy="1138773"/>
          </a:xfrm>
          <a:prstGeom prst="rect">
            <a:avLst/>
          </a:prstGeom>
        </p:spPr>
        <p:txBody>
          <a:bodyPr wrap="square">
            <a:spAutoFit/>
          </a:bodyPr>
          <a:lstStyle/>
          <a:p>
            <a:r>
              <a:rPr lang="en-GB" dirty="0">
                <a:solidFill>
                  <a:srgbClr val="00B0F0"/>
                </a:solidFill>
                <a:latin typeface="FreightSans Pro Light" panose="02000606030000020004" pitchFamily="50" charset="0"/>
              </a:rPr>
              <a:t>Consent</a:t>
            </a:r>
            <a:r>
              <a:rPr lang="en-GB" dirty="0">
                <a:latin typeface="FreightSans Pro Light" panose="02000606030000020004" pitchFamily="50" charset="0"/>
              </a:rPr>
              <a:t> </a:t>
            </a:r>
          </a:p>
          <a:p>
            <a:r>
              <a:rPr lang="en-GB" sz="1200" dirty="0">
                <a:latin typeface="FreightSans Pro Light" panose="02000606030000020004" pitchFamily="50" charset="0"/>
              </a:rPr>
              <a:t>You should review how you are seeking, obtaining and recording consent and whether you need to make any changes.</a:t>
            </a:r>
          </a:p>
        </p:txBody>
      </p:sp>
      <p:sp>
        <p:nvSpPr>
          <p:cNvPr id="56" name="Rectangle 55"/>
          <p:cNvSpPr/>
          <p:nvPr/>
        </p:nvSpPr>
        <p:spPr>
          <a:xfrm>
            <a:off x="6060979" y="2919527"/>
            <a:ext cx="2439206" cy="1323439"/>
          </a:xfrm>
          <a:prstGeom prst="rect">
            <a:avLst/>
          </a:prstGeom>
        </p:spPr>
        <p:txBody>
          <a:bodyPr wrap="square">
            <a:spAutoFit/>
          </a:bodyPr>
          <a:lstStyle/>
          <a:p>
            <a:r>
              <a:rPr lang="en-GB" dirty="0">
                <a:solidFill>
                  <a:srgbClr val="00B0F0"/>
                </a:solidFill>
                <a:latin typeface="FreightSans Pro Light" panose="02000606030000020004" pitchFamily="50" charset="0"/>
              </a:rPr>
              <a:t>Children </a:t>
            </a:r>
          </a:p>
          <a:p>
            <a:r>
              <a:rPr lang="en-GB" sz="1200" dirty="0">
                <a:latin typeface="FreightSans Pro Light" panose="02000606030000020004" pitchFamily="50" charset="0"/>
              </a:rPr>
              <a:t>You should start thinking now about putting systems in place to verify individuals’ ages and to gather parental or guardian consent for the data processing activity</a:t>
            </a:r>
          </a:p>
        </p:txBody>
      </p:sp>
      <p:sp>
        <p:nvSpPr>
          <p:cNvPr id="57" name="Rectangle 56"/>
          <p:cNvSpPr/>
          <p:nvPr/>
        </p:nvSpPr>
        <p:spPr>
          <a:xfrm>
            <a:off x="6060979" y="4542784"/>
            <a:ext cx="2439206" cy="1138773"/>
          </a:xfrm>
          <a:prstGeom prst="rect">
            <a:avLst/>
          </a:prstGeom>
        </p:spPr>
        <p:txBody>
          <a:bodyPr wrap="square">
            <a:spAutoFit/>
          </a:bodyPr>
          <a:lstStyle/>
          <a:p>
            <a:r>
              <a:rPr lang="en-GB" dirty="0">
                <a:solidFill>
                  <a:srgbClr val="00B0F0"/>
                </a:solidFill>
                <a:latin typeface="FreightSans Pro Light" panose="02000606030000020004" pitchFamily="50" charset="0"/>
              </a:rPr>
              <a:t>Data breaches </a:t>
            </a:r>
          </a:p>
          <a:p>
            <a:r>
              <a:rPr lang="en-GB" sz="1200" dirty="0">
                <a:latin typeface="FreightSans Pro Light" panose="02000606030000020004" pitchFamily="50" charset="0"/>
              </a:rPr>
              <a:t>You should make sure you have the right procedures in place to detect, report and investigate a personal data breach.</a:t>
            </a:r>
          </a:p>
        </p:txBody>
      </p:sp>
      <p:sp>
        <p:nvSpPr>
          <p:cNvPr id="58" name="Rectangle 57"/>
          <p:cNvSpPr/>
          <p:nvPr/>
        </p:nvSpPr>
        <p:spPr>
          <a:xfrm>
            <a:off x="8686800" y="1174172"/>
            <a:ext cx="3322840" cy="1415772"/>
          </a:xfrm>
          <a:prstGeom prst="rect">
            <a:avLst/>
          </a:prstGeom>
        </p:spPr>
        <p:txBody>
          <a:bodyPr wrap="square">
            <a:spAutoFit/>
          </a:bodyPr>
          <a:lstStyle/>
          <a:p>
            <a:r>
              <a:rPr lang="en-GB" dirty="0">
                <a:solidFill>
                  <a:srgbClr val="00B0F0"/>
                </a:solidFill>
                <a:latin typeface="FreightSans Pro Light" panose="02000606030000020004" pitchFamily="50" charset="0"/>
              </a:rPr>
              <a:t>Data Protection by Design and Data Protection Impact Assessments </a:t>
            </a:r>
          </a:p>
          <a:p>
            <a:r>
              <a:rPr lang="en-GB" sz="1200" dirty="0">
                <a:latin typeface="FreightSans Pro Light" panose="02000606030000020004" pitchFamily="50" charset="0"/>
              </a:rPr>
              <a:t>You should familiarise yourself now with the guidance the ICO has produced on Privacy Impact Assessments and work out how and when to implement them in your organisation.</a:t>
            </a:r>
          </a:p>
        </p:txBody>
      </p:sp>
      <p:sp>
        <p:nvSpPr>
          <p:cNvPr id="59" name="Rectangle 58"/>
          <p:cNvSpPr/>
          <p:nvPr/>
        </p:nvSpPr>
        <p:spPr>
          <a:xfrm>
            <a:off x="8686800" y="2919527"/>
            <a:ext cx="3322840" cy="1477328"/>
          </a:xfrm>
          <a:prstGeom prst="rect">
            <a:avLst/>
          </a:prstGeom>
        </p:spPr>
        <p:txBody>
          <a:bodyPr wrap="square">
            <a:spAutoFit/>
          </a:bodyPr>
          <a:lstStyle/>
          <a:p>
            <a:r>
              <a:rPr lang="en-GB" dirty="0">
                <a:solidFill>
                  <a:srgbClr val="00B0F0"/>
                </a:solidFill>
                <a:latin typeface="FreightSans Pro Light" panose="02000606030000020004" pitchFamily="50" charset="0"/>
              </a:rPr>
              <a:t>Data Protection Officers </a:t>
            </a:r>
          </a:p>
          <a:p>
            <a:r>
              <a:rPr lang="en-GB" sz="1200" dirty="0">
                <a:latin typeface="FreightSans Pro Light" panose="02000606030000020004" pitchFamily="50" charset="0"/>
              </a:rPr>
              <a:t>You should designate someone to take responsibility</a:t>
            </a:r>
          </a:p>
          <a:p>
            <a:r>
              <a:rPr lang="en-GB" sz="1200" dirty="0">
                <a:latin typeface="FreightSans Pro Light" panose="02000606030000020004" pitchFamily="50" charset="0"/>
              </a:rPr>
              <a:t>for data protection compliance and assess where this</a:t>
            </a:r>
          </a:p>
          <a:p>
            <a:r>
              <a:rPr lang="en-GB" sz="1200" dirty="0">
                <a:latin typeface="FreightSans Pro Light" panose="02000606030000020004" pitchFamily="50" charset="0"/>
              </a:rPr>
              <a:t>role will sit within your organisation’s structure and</a:t>
            </a:r>
          </a:p>
          <a:p>
            <a:r>
              <a:rPr lang="en-GB" sz="1200" dirty="0">
                <a:latin typeface="FreightSans Pro Light" panose="02000606030000020004" pitchFamily="50" charset="0"/>
              </a:rPr>
              <a:t>governance arrangements. You should consider</a:t>
            </a:r>
          </a:p>
          <a:p>
            <a:r>
              <a:rPr lang="en-GB" sz="1200" dirty="0">
                <a:latin typeface="FreightSans Pro Light" panose="02000606030000020004" pitchFamily="50" charset="0"/>
              </a:rPr>
              <a:t>whether you are required to formally designate a</a:t>
            </a:r>
          </a:p>
          <a:p>
            <a:r>
              <a:rPr lang="en-GB" sz="1200" dirty="0">
                <a:latin typeface="FreightSans Pro Light" panose="02000606030000020004" pitchFamily="50" charset="0"/>
              </a:rPr>
              <a:t>Data Protection Officer.</a:t>
            </a:r>
          </a:p>
        </p:txBody>
      </p:sp>
      <p:sp>
        <p:nvSpPr>
          <p:cNvPr id="60" name="Rectangle 59"/>
          <p:cNvSpPr/>
          <p:nvPr/>
        </p:nvSpPr>
        <p:spPr>
          <a:xfrm>
            <a:off x="8686800" y="4542784"/>
            <a:ext cx="3322840" cy="1292662"/>
          </a:xfrm>
          <a:prstGeom prst="rect">
            <a:avLst/>
          </a:prstGeom>
        </p:spPr>
        <p:txBody>
          <a:bodyPr wrap="square">
            <a:spAutoFit/>
          </a:bodyPr>
          <a:lstStyle/>
          <a:p>
            <a:r>
              <a:rPr lang="en-GB" dirty="0">
                <a:solidFill>
                  <a:srgbClr val="00B0F0"/>
                </a:solidFill>
                <a:latin typeface="FreightSans Pro Light" panose="02000606030000020004" pitchFamily="50" charset="0"/>
              </a:rPr>
              <a:t>International</a:t>
            </a:r>
            <a:r>
              <a:rPr lang="en-GB" dirty="0">
                <a:latin typeface="FreightSans Pro Light" panose="02000606030000020004" pitchFamily="50" charset="0"/>
              </a:rPr>
              <a:t> </a:t>
            </a:r>
          </a:p>
          <a:p>
            <a:r>
              <a:rPr lang="en-GB" sz="1200" dirty="0">
                <a:latin typeface="FreightSans Pro Light" panose="02000606030000020004" pitchFamily="50" charset="0"/>
              </a:rPr>
              <a:t>If your organisation operates in more than one EU</a:t>
            </a:r>
          </a:p>
          <a:p>
            <a:r>
              <a:rPr lang="en-GB" sz="1200" dirty="0">
                <a:latin typeface="FreightSans Pro Light" panose="02000606030000020004" pitchFamily="50" charset="0"/>
              </a:rPr>
              <a:t>member state (</a:t>
            </a:r>
            <a:r>
              <a:rPr lang="en-GB" sz="1200" dirty="0" err="1">
                <a:latin typeface="FreightSans Pro Light" panose="02000606030000020004" pitchFamily="50" charset="0"/>
              </a:rPr>
              <a:t>ie</a:t>
            </a:r>
            <a:r>
              <a:rPr lang="en-GB" sz="1200" dirty="0">
                <a:latin typeface="FreightSans Pro Light" panose="02000606030000020004" pitchFamily="50" charset="0"/>
              </a:rPr>
              <a:t> you carry out cross-border</a:t>
            </a:r>
          </a:p>
          <a:p>
            <a:r>
              <a:rPr lang="en-GB" sz="1200" dirty="0">
                <a:latin typeface="FreightSans Pro Light" panose="02000606030000020004" pitchFamily="50" charset="0"/>
              </a:rPr>
              <a:t>processing), you should determine your lead data</a:t>
            </a:r>
          </a:p>
          <a:p>
            <a:r>
              <a:rPr lang="en-GB" sz="1200" dirty="0">
                <a:latin typeface="FreightSans Pro Light" panose="02000606030000020004" pitchFamily="50" charset="0"/>
              </a:rPr>
              <a:t>protection supervisory authority. Article 29 Working</a:t>
            </a:r>
          </a:p>
          <a:p>
            <a:r>
              <a:rPr lang="en-GB" sz="1200" dirty="0">
                <a:latin typeface="FreightSans Pro Light" panose="02000606030000020004" pitchFamily="50" charset="0"/>
              </a:rPr>
              <a:t>Party guidelines will help you do this.</a:t>
            </a:r>
          </a:p>
        </p:txBody>
      </p:sp>
      <p:sp>
        <p:nvSpPr>
          <p:cNvPr id="61" name="Oval 60"/>
          <p:cNvSpPr/>
          <p:nvPr/>
        </p:nvSpPr>
        <p:spPr>
          <a:xfrm>
            <a:off x="179090" y="1193176"/>
            <a:ext cx="320900" cy="320900"/>
          </a:xfrm>
          <a:prstGeom prst="ellipse">
            <a:avLst/>
          </a:prstGeom>
          <a:solidFill>
            <a:srgbClr val="0532C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en-GB" dirty="0">
                <a:latin typeface="FreightSans Pro Light" panose="02000606030000020004" pitchFamily="50" charset="0"/>
              </a:rPr>
              <a:t>1</a:t>
            </a:r>
          </a:p>
        </p:txBody>
      </p:sp>
      <p:sp>
        <p:nvSpPr>
          <p:cNvPr id="62" name="Oval 61"/>
          <p:cNvSpPr/>
          <p:nvPr/>
        </p:nvSpPr>
        <p:spPr>
          <a:xfrm>
            <a:off x="179090" y="2928461"/>
            <a:ext cx="320900" cy="320900"/>
          </a:xfrm>
          <a:prstGeom prst="ellipse">
            <a:avLst/>
          </a:prstGeom>
          <a:solidFill>
            <a:srgbClr val="0D82E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en-GB" dirty="0">
                <a:latin typeface="FreightSans Pro Light" panose="02000606030000020004" pitchFamily="50" charset="0"/>
              </a:rPr>
              <a:t>2</a:t>
            </a:r>
          </a:p>
        </p:txBody>
      </p:sp>
      <p:sp>
        <p:nvSpPr>
          <p:cNvPr id="63" name="Oval 62"/>
          <p:cNvSpPr/>
          <p:nvPr/>
        </p:nvSpPr>
        <p:spPr>
          <a:xfrm>
            <a:off x="179090" y="4571230"/>
            <a:ext cx="320900" cy="320900"/>
          </a:xfrm>
          <a:prstGeom prst="ellipse">
            <a:avLst/>
          </a:prstGeom>
          <a:solidFill>
            <a:srgbClr val="3B9FC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algn="ctr"/>
            <a:r>
              <a:rPr lang="en-GB" dirty="0">
                <a:latin typeface="FreightSans Pro Light" panose="02000606030000020004" pitchFamily="50" charset="0"/>
              </a:rPr>
              <a:t>3</a:t>
            </a:r>
          </a:p>
        </p:txBody>
      </p:sp>
      <p:sp>
        <p:nvSpPr>
          <p:cNvPr id="64" name="Oval 63"/>
          <p:cNvSpPr/>
          <p:nvPr/>
        </p:nvSpPr>
        <p:spPr>
          <a:xfrm>
            <a:off x="3043198" y="1193176"/>
            <a:ext cx="320900" cy="320900"/>
          </a:xfrm>
          <a:prstGeom prst="ellipse">
            <a:avLst/>
          </a:prstGeom>
          <a:solidFill>
            <a:srgbClr val="35C4C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algn="ctr"/>
            <a:r>
              <a:rPr lang="en-GB" dirty="0">
                <a:latin typeface="FreightSans Pro Light" panose="02000606030000020004" pitchFamily="50" charset="0"/>
              </a:rPr>
              <a:t>4</a:t>
            </a:r>
          </a:p>
        </p:txBody>
      </p:sp>
      <p:sp>
        <p:nvSpPr>
          <p:cNvPr id="65" name="Oval 64"/>
          <p:cNvSpPr/>
          <p:nvPr/>
        </p:nvSpPr>
        <p:spPr>
          <a:xfrm>
            <a:off x="3043198" y="2928461"/>
            <a:ext cx="320900" cy="320900"/>
          </a:xfrm>
          <a:prstGeom prst="ellipse">
            <a:avLst/>
          </a:prstGeom>
          <a:solidFill>
            <a:srgbClr val="41BD8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algn="ctr"/>
            <a:r>
              <a:rPr lang="en-GB" dirty="0">
                <a:latin typeface="FreightSans Pro Light" panose="02000606030000020004" pitchFamily="50" charset="0"/>
              </a:rPr>
              <a:t>5</a:t>
            </a:r>
          </a:p>
        </p:txBody>
      </p:sp>
      <p:sp>
        <p:nvSpPr>
          <p:cNvPr id="66" name="Oval 65"/>
          <p:cNvSpPr/>
          <p:nvPr/>
        </p:nvSpPr>
        <p:spPr>
          <a:xfrm>
            <a:off x="3043198" y="4571230"/>
            <a:ext cx="320900" cy="3209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en-GB" dirty="0">
                <a:latin typeface="FreightSans Pro Light" panose="02000606030000020004" pitchFamily="50" charset="0"/>
              </a:rPr>
              <a:t>6</a:t>
            </a:r>
          </a:p>
        </p:txBody>
      </p:sp>
      <p:sp>
        <p:nvSpPr>
          <p:cNvPr id="67" name="Oval 66"/>
          <p:cNvSpPr/>
          <p:nvPr/>
        </p:nvSpPr>
        <p:spPr>
          <a:xfrm>
            <a:off x="5785459" y="1193176"/>
            <a:ext cx="320900" cy="320900"/>
          </a:xfrm>
          <a:prstGeom prst="ellipse">
            <a:avLst/>
          </a:prstGeom>
          <a:solidFill>
            <a:srgbClr val="B9DA4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algn="ctr"/>
            <a:r>
              <a:rPr lang="en-GB" dirty="0">
                <a:latin typeface="FreightSans Pro Light" panose="02000606030000020004" pitchFamily="50" charset="0"/>
              </a:rPr>
              <a:t>7</a:t>
            </a:r>
          </a:p>
        </p:txBody>
      </p:sp>
      <p:sp>
        <p:nvSpPr>
          <p:cNvPr id="68" name="Oval 67"/>
          <p:cNvSpPr/>
          <p:nvPr/>
        </p:nvSpPr>
        <p:spPr>
          <a:xfrm>
            <a:off x="5785459" y="2928461"/>
            <a:ext cx="320900" cy="320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en-GB" dirty="0">
                <a:latin typeface="FreightSans Pro Light" panose="02000606030000020004" pitchFamily="50" charset="0"/>
              </a:rPr>
              <a:t>8</a:t>
            </a:r>
          </a:p>
        </p:txBody>
      </p:sp>
      <p:sp>
        <p:nvSpPr>
          <p:cNvPr id="69" name="Oval 68"/>
          <p:cNvSpPr/>
          <p:nvPr/>
        </p:nvSpPr>
        <p:spPr>
          <a:xfrm>
            <a:off x="5785459" y="4571230"/>
            <a:ext cx="320900" cy="320900"/>
          </a:xfrm>
          <a:prstGeom prst="ellipse">
            <a:avLst/>
          </a:prstGeom>
          <a:solidFill>
            <a:srgbClr val="ED911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algn="ctr"/>
            <a:r>
              <a:rPr lang="en-GB" dirty="0">
                <a:latin typeface="FreightSans Pro Light" panose="02000606030000020004" pitchFamily="50" charset="0"/>
              </a:rPr>
              <a:t>9</a:t>
            </a:r>
          </a:p>
        </p:txBody>
      </p:sp>
      <p:sp>
        <p:nvSpPr>
          <p:cNvPr id="70" name="Oval 69"/>
          <p:cNvSpPr/>
          <p:nvPr/>
        </p:nvSpPr>
        <p:spPr>
          <a:xfrm>
            <a:off x="8407452" y="1193176"/>
            <a:ext cx="320900" cy="3209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en-GB" dirty="0">
                <a:latin typeface="FreightSans Pro Light" panose="02000606030000020004" pitchFamily="50" charset="0"/>
              </a:rPr>
              <a:t>10</a:t>
            </a:r>
          </a:p>
        </p:txBody>
      </p:sp>
      <p:sp>
        <p:nvSpPr>
          <p:cNvPr id="71" name="Oval 70"/>
          <p:cNvSpPr/>
          <p:nvPr/>
        </p:nvSpPr>
        <p:spPr>
          <a:xfrm>
            <a:off x="8407452" y="2928461"/>
            <a:ext cx="320900" cy="320900"/>
          </a:xfrm>
          <a:prstGeom prst="ellipse">
            <a:avLst/>
          </a:prstGeom>
          <a:solidFill>
            <a:srgbClr val="DD360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en-GB" dirty="0">
                <a:latin typeface="FreightSans Pro Light" panose="02000606030000020004" pitchFamily="50" charset="0"/>
              </a:rPr>
              <a:t>11</a:t>
            </a:r>
          </a:p>
        </p:txBody>
      </p:sp>
      <p:sp>
        <p:nvSpPr>
          <p:cNvPr id="72" name="Oval 71"/>
          <p:cNvSpPr/>
          <p:nvPr/>
        </p:nvSpPr>
        <p:spPr>
          <a:xfrm>
            <a:off x="8407452" y="4571230"/>
            <a:ext cx="320900" cy="3209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en-GB" dirty="0">
                <a:latin typeface="FreightSans Pro Light" panose="02000606030000020004" pitchFamily="50" charset="0"/>
              </a:rPr>
              <a:t>12</a:t>
            </a:r>
          </a:p>
        </p:txBody>
      </p:sp>
      <p:sp>
        <p:nvSpPr>
          <p:cNvPr id="40" name="TextBox 39"/>
          <p:cNvSpPr txBox="1"/>
          <p:nvPr/>
        </p:nvSpPr>
        <p:spPr>
          <a:xfrm>
            <a:off x="-121253" y="6673183"/>
            <a:ext cx="517064" cy="215444"/>
          </a:xfrm>
          <a:prstGeom prst="rect">
            <a:avLst/>
          </a:prstGeom>
          <a:noFill/>
        </p:spPr>
        <p:txBody>
          <a:bodyPr wrap="square" rtlCol="0">
            <a:spAutoFit/>
          </a:bodyPr>
          <a:lstStyle/>
          <a:p>
            <a:pPr algn="ctr"/>
            <a:r>
              <a:rPr lang="en-GB" sz="800" dirty="0">
                <a:solidFill>
                  <a:schemeClr val="bg1">
                    <a:lumMod val="50000"/>
                  </a:schemeClr>
                </a:solidFill>
                <a:latin typeface="FreightSans Pro Light" panose="02000606030000020004" pitchFamily="50" charset="0"/>
              </a:rPr>
              <a:t>V 1.0</a:t>
            </a:r>
            <a:endParaRPr lang="en-GB" sz="500" dirty="0">
              <a:solidFill>
                <a:schemeClr val="bg1">
                  <a:lumMod val="50000"/>
                </a:schemeClr>
              </a:solidFill>
              <a:latin typeface="FreightSans Pro Light" panose="02000606030000020004" pitchFamily="50" charset="0"/>
            </a:endParaRPr>
          </a:p>
        </p:txBody>
      </p:sp>
    </p:spTree>
    <p:extLst>
      <p:ext uri="{BB962C8B-B14F-4D97-AF65-F5344CB8AC3E}">
        <p14:creationId xmlns:p14="http://schemas.microsoft.com/office/powerpoint/2010/main" val="1740437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1803</TotalTime>
  <Words>654</Words>
  <Application>Microsoft Office PowerPoint</Application>
  <PresentationFormat>Widescreen</PresentationFormat>
  <Paragraphs>93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FreightSans Pro Light</vt:lpstr>
      <vt:lpstr>Arial</vt:lpstr>
      <vt:lpstr>Calibri Light</vt:lpstr>
      <vt:lpstr>Calibri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GDPR</dc:title>
  <dc:creator>Julian McEwen</dc:creator>
  <cp:lastModifiedBy>Julian McEwen</cp:lastModifiedBy>
  <cp:revision>52</cp:revision>
  <dcterms:created xsi:type="dcterms:W3CDTF">2017-04-26T07:09:26Z</dcterms:created>
  <dcterms:modified xsi:type="dcterms:W3CDTF">2017-07-31T14:40:52Z</dcterms:modified>
</cp:coreProperties>
</file>